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53"/>
  </p:notesMasterIdLst>
  <p:sldIdLst>
    <p:sldId id="256" r:id="rId3"/>
    <p:sldId id="358" r:id="rId4"/>
    <p:sldId id="350" r:id="rId5"/>
    <p:sldId id="351" r:id="rId6"/>
    <p:sldId id="353" r:id="rId7"/>
    <p:sldId id="354" r:id="rId8"/>
    <p:sldId id="355" r:id="rId9"/>
    <p:sldId id="352" r:id="rId10"/>
    <p:sldId id="356" r:id="rId11"/>
    <p:sldId id="257" r:id="rId12"/>
    <p:sldId id="359" r:id="rId13"/>
    <p:sldId id="357" r:id="rId14"/>
    <p:sldId id="360" r:id="rId15"/>
    <p:sldId id="361" r:id="rId16"/>
    <p:sldId id="365" r:id="rId17"/>
    <p:sldId id="366" r:id="rId18"/>
    <p:sldId id="368" r:id="rId19"/>
    <p:sldId id="370" r:id="rId20"/>
    <p:sldId id="371" r:id="rId21"/>
    <p:sldId id="378" r:id="rId22"/>
    <p:sldId id="372" r:id="rId23"/>
    <p:sldId id="374" r:id="rId24"/>
    <p:sldId id="375" r:id="rId25"/>
    <p:sldId id="376" r:id="rId26"/>
    <p:sldId id="385" r:id="rId27"/>
    <p:sldId id="312" r:id="rId28"/>
    <p:sldId id="313" r:id="rId29"/>
    <p:sldId id="384" r:id="rId30"/>
    <p:sldId id="317" r:id="rId31"/>
    <p:sldId id="382" r:id="rId32"/>
    <p:sldId id="319" r:id="rId33"/>
    <p:sldId id="320" r:id="rId34"/>
    <p:sldId id="321" r:id="rId35"/>
    <p:sldId id="322" r:id="rId36"/>
    <p:sldId id="383" r:id="rId37"/>
    <p:sldId id="324" r:id="rId38"/>
    <p:sldId id="326" r:id="rId39"/>
    <p:sldId id="329" r:id="rId40"/>
    <p:sldId id="330" r:id="rId41"/>
    <p:sldId id="386" r:id="rId42"/>
    <p:sldId id="331" r:id="rId43"/>
    <p:sldId id="387" r:id="rId44"/>
    <p:sldId id="388" r:id="rId45"/>
    <p:sldId id="332" r:id="rId46"/>
    <p:sldId id="333" r:id="rId47"/>
    <p:sldId id="334" r:id="rId48"/>
    <p:sldId id="335" r:id="rId49"/>
    <p:sldId id="336" r:id="rId50"/>
    <p:sldId id="337" r:id="rId51"/>
    <p:sldId id="346" r:id="rId52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54"/>
      <p:italic r:id="rId55"/>
    </p:embeddedFont>
    <p:embeddedFont>
      <p:font typeface="Consolas" panose="020B0609020204030204" pitchFamily="49" charset="0"/>
      <p:regular r:id="rId56"/>
      <p:bold r:id="rId57"/>
      <p:italic r:id="rId58"/>
      <p:boldItalic r:id="rId59"/>
    </p:embeddedFont>
    <p:embeddedFont>
      <p:font typeface="Alfa Slab One" panose="020B0604020202020204" charset="0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Dowling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000"/>
    <a:srgbClr val="C0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948D558-FED2-41E4-BCDA-FE4A790A20E5}">
  <a:tblStyle styleId="{D948D558-FED2-41E4-BCDA-FE4A790A20E5}" styleName="Table_0"/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3737" autoAdjust="0"/>
  </p:normalViewPr>
  <p:slideViewPr>
    <p:cSldViewPr snapToGrid="0">
      <p:cViewPr varScale="1">
        <p:scale>
          <a:sx n="146" d="100"/>
          <a:sy n="146" d="100"/>
        </p:scale>
        <p:origin x="378" y="120"/>
      </p:cViewPr>
      <p:guideLst/>
    </p:cSldViewPr>
  </p:slideViewPr>
  <p:outlineViewPr>
    <p:cViewPr>
      <p:scale>
        <a:sx n="33" d="100"/>
        <a:sy n="33" d="100"/>
      </p:scale>
      <p:origin x="0" y="-1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0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6330369797704"/>
          <c:y val="2.7264370710822893E-2"/>
          <c:w val="0.89034431327748165"/>
          <c:h val="0.79281692913385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pct6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A3-4898-8AC6-05F1C62669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HDFS</c:v>
                </c:pt>
                <c:pt idx="1">
                  <c:v>HopsFS
 (Tested)</c:v>
                </c:pt>
                <c:pt idx="2">
                  <c:v>HopsFS 
(Projected Using 256 Nodes)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1728</c:v>
                </c:pt>
                <c:pt idx="2">
                  <c:v>6144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3-4898-8AC6-05F1C6266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640496"/>
        <c:axId val="-10663995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HDFS</c:v>
                      </c:pt>
                      <c:pt idx="1">
                        <c:v>HopsFS
 (Tested)</c:v>
                      </c:pt>
                      <c:pt idx="2">
                        <c:v>HopsFS 
(Projected Using 256 Nodes)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9A3-4898-8AC6-05F1C62669D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HDFS</c:v>
                      </c:pt>
                      <c:pt idx="1">
                        <c:v>HopsFS
 (Tested)</c:v>
                      </c:pt>
                      <c:pt idx="2">
                        <c:v>HopsFS 
(Projected Using 256 Nodes)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9A3-4898-8AC6-05F1C62669D1}"/>
                  </c:ext>
                </c:extLst>
              </c15:ser>
            </c15:filteredBarSeries>
          </c:ext>
        </c:extLst>
      </c:barChart>
      <c:catAx>
        <c:axId val="-10664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39952"/>
        <c:crosses val="autoZero"/>
        <c:auto val="1"/>
        <c:lblAlgn val="ctr"/>
        <c:lblOffset val="100"/>
        <c:noMultiLvlLbl val="0"/>
      </c:catAx>
      <c:valAx>
        <c:axId val="-10663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64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6130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52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36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Shape 9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22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34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12-ndbds is  a slightly lower performance that 8-ndbds, as we still have a small number of scans that don’t scale as well for larger numbers of ndbds.</a:t>
            </a:r>
          </a:p>
        </p:txBody>
      </p:sp>
    </p:spTree>
    <p:extLst>
      <p:ext uri="{BB962C8B-B14F-4D97-AF65-F5344CB8AC3E}">
        <p14:creationId xmlns:p14="http://schemas.microsoft.com/office/powerpoint/2010/main" val="794149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48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Shape 10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428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9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133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452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HopsFS is all about scalability </a:t>
            </a:r>
          </a:p>
        </p:txBody>
      </p:sp>
    </p:spTree>
    <p:extLst>
      <p:ext uri="{BB962C8B-B14F-4D97-AF65-F5344CB8AC3E}">
        <p14:creationId xmlns:p14="http://schemas.microsoft.com/office/powerpoint/2010/main" val="385919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63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Shape 1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31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777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643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652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Shape 1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932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Shape 1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502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hape 1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Shape 1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34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HopsFS is all about scalability </a:t>
            </a:r>
          </a:p>
        </p:txBody>
      </p:sp>
    </p:spTree>
    <p:extLst>
      <p:ext uri="{BB962C8B-B14F-4D97-AF65-F5344CB8AC3E}">
        <p14:creationId xmlns:p14="http://schemas.microsoft.com/office/powerpoint/2010/main" val="151418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1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8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7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25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8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Calibri"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Calibri"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6DCE-66C2-4694-B196-CB815E35301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388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6DCE-66C2-4694-B196-CB815E35301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5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1743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600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3115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6349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7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2054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3787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3611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62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8" name="Shape 8" descr="Plants-Hops-icon-512-white.png"/>
          <p:cNvPicPr preferRelativeResize="0"/>
          <p:nvPr/>
        </p:nvPicPr>
        <p:blipFill>
          <a:blip r:embed="rId14">
            <a:alphaModFix amt="3000"/>
          </a:blip>
          <a:stretch>
            <a:fillRect/>
          </a:stretch>
        </p:blipFill>
        <p:spPr>
          <a:xfrm rot="-19">
            <a:off x="2788213" y="1300427"/>
            <a:ext cx="3294172" cy="32941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0156-787E-4D24-BB5B-C42706AD641A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4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6.gif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7.gif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7.gif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gif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62940" y="363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3200" dirty="0"/>
              <a:t>Scaling HDFS to more than </a:t>
            </a:r>
            <a:r>
              <a:rPr lang="en-US" sz="4400" b="1" dirty="0">
                <a:solidFill>
                  <a:srgbClr val="C00000"/>
                </a:solidFill>
              </a:rPr>
              <a:t>1 million </a:t>
            </a:r>
            <a:r>
              <a:rPr lang="en-US" sz="3200" dirty="0"/>
              <a:t>operations per second with </a:t>
            </a:r>
            <a:r>
              <a:rPr lang="en-US" sz="3200" dirty="0" err="1"/>
              <a:t>HopsFS</a:t>
            </a:r>
            <a:endParaRPr lang="en-US" sz="3200" dirty="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6055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1" dirty="0">
              <a:solidFill>
                <a:srgbClr val="FF0000"/>
              </a:solidFill>
            </a:endParaRPr>
          </a:p>
          <a:p>
            <a:pPr lvl="0"/>
            <a:r>
              <a:rPr lang="en-GB" sz="1800" dirty="0"/>
              <a:t>Mahmoud Ismail</a:t>
            </a:r>
            <a:r>
              <a:rPr lang="en-GB" sz="1800" baseline="30000" dirty="0"/>
              <a:t>1</a:t>
            </a:r>
            <a:r>
              <a:rPr lang="en-GB" sz="1800" dirty="0"/>
              <a:t>,</a:t>
            </a:r>
            <a:r>
              <a:rPr lang="en-GB" sz="1800" b="1" i="1" dirty="0">
                <a:solidFill>
                  <a:srgbClr val="FF0000"/>
                </a:solidFill>
              </a:rPr>
              <a:t> Salman Niazi</a:t>
            </a:r>
            <a:r>
              <a:rPr lang="en-GB" sz="1800" b="1" baseline="30000" dirty="0">
                <a:solidFill>
                  <a:srgbClr val="FF0000"/>
                </a:solidFill>
              </a:rPr>
              <a:t>1</a:t>
            </a:r>
            <a:endParaRPr lang="en-GB" sz="1800" dirty="0"/>
          </a:p>
          <a:p>
            <a:pPr lvl="0">
              <a:spcBef>
                <a:spcPts val="0"/>
              </a:spcBef>
              <a:buNone/>
            </a:pPr>
            <a:r>
              <a:rPr lang="en-GB" sz="1800" dirty="0" err="1"/>
              <a:t>Seif</a:t>
            </a:r>
            <a:r>
              <a:rPr lang="en-GB" sz="1800" dirty="0"/>
              <a:t> Haridi</a:t>
            </a:r>
            <a:r>
              <a:rPr lang="en-GB" sz="1800" baseline="30000" dirty="0"/>
              <a:t>1</a:t>
            </a:r>
            <a:r>
              <a:rPr lang="en-GB" sz="1800" dirty="0"/>
              <a:t>, Jim Dowling</a:t>
            </a:r>
            <a:r>
              <a:rPr lang="en-GB" sz="1800" baseline="30000" dirty="0"/>
              <a:t>1</a:t>
            </a:r>
            <a:r>
              <a:rPr lang="en-GB" sz="1800" dirty="0"/>
              <a:t>, Mikael Ronström</a:t>
            </a:r>
            <a:r>
              <a:rPr lang="en-GB" sz="1800" baseline="30000" dirty="0"/>
              <a:t>2</a:t>
            </a:r>
          </a:p>
          <a:p>
            <a:pPr lvl="0">
              <a:spcBef>
                <a:spcPts val="0"/>
              </a:spcBef>
              <a:buNone/>
            </a:pPr>
            <a:endParaRPr lang="en-GB" sz="1800" baseline="30000" dirty="0"/>
          </a:p>
          <a:p>
            <a:pPr lvl="0">
              <a:spcBef>
                <a:spcPts val="0"/>
              </a:spcBef>
              <a:buNone/>
            </a:pPr>
            <a:r>
              <a:rPr lang="en-GB" sz="2400" b="1" baseline="30000" dirty="0"/>
              <a:t>1. </a:t>
            </a:r>
            <a:r>
              <a:rPr lang="en-GB" sz="2400" baseline="30000" dirty="0"/>
              <a:t>KTH - Royal Institute of Technology,  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 baseline="30000" dirty="0"/>
              <a:t> </a:t>
            </a:r>
            <a:r>
              <a:rPr lang="en-GB" sz="2400" b="1" baseline="30000" dirty="0"/>
              <a:t>2.</a:t>
            </a:r>
            <a:r>
              <a:rPr lang="en-GB" sz="2400" baseline="30000" dirty="0"/>
              <a:t> Oracle</a:t>
            </a:r>
          </a:p>
        </p:txBody>
      </p:sp>
      <p:pic>
        <p:nvPicPr>
          <p:cNvPr id="57" name="Shape 57" descr="One-line-white-165x4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195" y="4623176"/>
            <a:ext cx="15716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kth_logo_sto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687" y="4621910"/>
            <a:ext cx="390524" cy="39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1525" y="4591711"/>
            <a:ext cx="353474" cy="4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hops-logo-tex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2370" y="4608822"/>
            <a:ext cx="390500" cy="4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1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41425" y="1580650"/>
            <a:ext cx="6492900" cy="273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b="1" dirty="0">
                <a:solidFill>
                  <a:srgbClr val="C00000"/>
                </a:solidFill>
              </a:rPr>
              <a:t>Production ready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&gt;1 </a:t>
            </a:r>
            <a:r>
              <a:rPr lang="en-GB" sz="3600" dirty="0">
                <a:solidFill>
                  <a:srgbClr val="6AA84F"/>
                </a:solidFill>
              </a:rPr>
              <a:t>million ops/sec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Hadoop compatible distributed </a:t>
            </a:r>
            <a:r>
              <a:rPr lang="en-GB" sz="3600" dirty="0">
                <a:solidFill>
                  <a:srgbClr val="FF9900"/>
                </a:solidFill>
              </a:rPr>
              <a:t>hierarchical</a:t>
            </a:r>
            <a:r>
              <a:rPr lang="en-GB" sz="3600" dirty="0">
                <a:solidFill>
                  <a:srgbClr val="FFFFFF"/>
                </a:solidFill>
              </a:rPr>
              <a:t> file system that can store </a:t>
            </a:r>
            <a:r>
              <a:rPr lang="en-GB" sz="3600" dirty="0">
                <a:solidFill>
                  <a:srgbClr val="E06666"/>
                </a:solidFill>
              </a:rPr>
              <a:t>billions of files.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408825" y="779200"/>
            <a:ext cx="44598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   psFS</a:t>
            </a:r>
          </a:p>
        </p:txBody>
      </p:sp>
      <p:pic>
        <p:nvPicPr>
          <p:cNvPr id="68" name="Shape 68" descr="Plants-Hops-icon-512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28">
            <a:off x="3774866" y="1005469"/>
            <a:ext cx="339354" cy="34310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5126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7" y="-210397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Solution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5274" y="1246916"/>
            <a:ext cx="8431533" cy="341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749040" y="3840480"/>
            <a:ext cx="1501140" cy="5410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3728" y="3752468"/>
            <a:ext cx="3377582" cy="67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  </a:t>
            </a:r>
            <a:r>
              <a:rPr lang="en-US" sz="4400" b="1" dirty="0" err="1">
                <a:solidFill>
                  <a:srgbClr val="C00000"/>
                </a:solidFill>
              </a:rPr>
              <a:t>HopsFS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Shape 68" descr="Plants-Hops-icon-512-white.png"/>
          <p:cNvPicPr preferRelativeResize="0"/>
          <p:nvPr/>
        </p:nvPicPr>
        <p:blipFill>
          <a:blip r:embed="rId5">
            <a:alphaModFix/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884154">
            <a:off x="2938762" y="3886733"/>
            <a:ext cx="446954" cy="485178"/>
          </a:xfrm>
          <a:prstGeom prst="rect">
            <a:avLst/>
          </a:prstGeom>
          <a:noFill/>
          <a:ln>
            <a:solidFill>
              <a:srgbClr val="C00000">
                <a:alpha val="0"/>
              </a:srgb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524" y="2452061"/>
            <a:ext cx="217987" cy="2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315567" y="3527053"/>
            <a:ext cx="4520672" cy="314090"/>
            <a:chOff x="765527" y="4797831"/>
            <a:chExt cx="6027563" cy="418786"/>
          </a:xfrm>
        </p:grpSpPr>
        <p:grpSp>
          <p:nvGrpSpPr>
            <p:cNvPr id="149" name="Group 148"/>
            <p:cNvGrpSpPr/>
            <p:nvPr/>
          </p:nvGrpSpPr>
          <p:grpSpPr>
            <a:xfrm>
              <a:off x="765527" y="4800648"/>
              <a:ext cx="4405610" cy="415969"/>
              <a:chOff x="3533775" y="2399689"/>
              <a:chExt cx="4405610" cy="415969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3533775" y="2439176"/>
                <a:ext cx="2438141" cy="376482"/>
                <a:chOff x="3533775" y="2439176"/>
                <a:chExt cx="2438141" cy="376482"/>
              </a:xfrm>
            </p:grpSpPr>
            <p:sp>
              <p:nvSpPr>
                <p:cNvPr id="152" name="Arrow: Up-Down 151"/>
                <p:cNvSpPr/>
                <p:nvPr/>
              </p:nvSpPr>
              <p:spPr>
                <a:xfrm>
                  <a:off x="3533775" y="2457960"/>
                  <a:ext cx="152400" cy="357698"/>
                </a:xfrm>
                <a:prstGeom prst="upDownArrow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53" name="Arrow: Up-Down 152"/>
                <p:cNvSpPr/>
                <p:nvPr/>
              </p:nvSpPr>
              <p:spPr>
                <a:xfrm>
                  <a:off x="5819516" y="2439176"/>
                  <a:ext cx="152400" cy="357698"/>
                </a:xfrm>
                <a:prstGeom prst="upDownArrow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151" name="Arrow: Up-Down 150"/>
              <p:cNvSpPr/>
              <p:nvPr/>
            </p:nvSpPr>
            <p:spPr>
              <a:xfrm>
                <a:off x="7786985" y="2399689"/>
                <a:ext cx="152400" cy="35769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54" name="Arrow: Up-Down 153"/>
            <p:cNvSpPr/>
            <p:nvPr/>
          </p:nvSpPr>
          <p:spPr>
            <a:xfrm>
              <a:off x="6640690" y="4797831"/>
              <a:ext cx="152400" cy="357698"/>
            </a:xfrm>
            <a:prstGeom prst="upDownArrow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99438" y="4003371"/>
            <a:ext cx="6086383" cy="655018"/>
            <a:chOff x="2184523" y="5075938"/>
            <a:chExt cx="8499734" cy="11840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23" y="5075941"/>
              <a:ext cx="960573" cy="11840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04" y="5075940"/>
              <a:ext cx="960573" cy="11840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64" y="5075939"/>
              <a:ext cx="960573" cy="11840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005" y="5075938"/>
              <a:ext cx="960573" cy="11840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84" y="5075938"/>
              <a:ext cx="960573" cy="118407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060932" y="2241518"/>
            <a:ext cx="869149" cy="1099369"/>
            <a:chOff x="5414576" y="2988690"/>
            <a:chExt cx="1158866" cy="1465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327" y="3322489"/>
              <a:ext cx="775596" cy="1132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14576" y="2988690"/>
              <a:ext cx="115886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/>
                <a:t>NameNode</a:t>
              </a:r>
              <a:endParaRPr lang="en-US" sz="1050" dirty="0"/>
            </a:p>
          </p:txBody>
        </p:sp>
      </p:grpSp>
      <p:sp>
        <p:nvSpPr>
          <p:cNvPr id="25" name="Rectangle: Rounded Corners 24"/>
          <p:cNvSpPr/>
          <p:nvPr/>
        </p:nvSpPr>
        <p:spPr>
          <a:xfrm>
            <a:off x="7255861" y="4351914"/>
            <a:ext cx="220842" cy="1658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Rectangle: Rounded Corners 25"/>
          <p:cNvSpPr/>
          <p:nvPr/>
        </p:nvSpPr>
        <p:spPr>
          <a:xfrm>
            <a:off x="4421787" y="4370893"/>
            <a:ext cx="220842" cy="1658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: Rounded Corners 26"/>
          <p:cNvSpPr/>
          <p:nvPr/>
        </p:nvSpPr>
        <p:spPr>
          <a:xfrm>
            <a:off x="1871332" y="4360639"/>
            <a:ext cx="220842" cy="1658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16720"/>
              </p:ext>
            </p:extLst>
          </p:nvPr>
        </p:nvGraphicFramePr>
        <p:xfrm>
          <a:off x="5187582" y="2111744"/>
          <a:ext cx="3585837" cy="180168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4301">
                  <a:extLst>
                    <a:ext uri="{9D8B030D-6E8A-4147-A177-3AD203B41FA5}">
                      <a16:colId xmlns:a16="http://schemas.microsoft.com/office/drawing/2014/main" val="2973981262"/>
                    </a:ext>
                  </a:extLst>
                </a:gridCol>
                <a:gridCol w="2991536">
                  <a:extLst>
                    <a:ext uri="{9D8B030D-6E8A-4147-A177-3AD203B41FA5}">
                      <a16:colId xmlns:a16="http://schemas.microsoft.com/office/drawing/2014/main" val="387574752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r>
                        <a:rPr lang="en-US" sz="1100" dirty="0"/>
                        <a:t>File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Blocks Mappings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795306"/>
                  </a:ext>
                </a:extLst>
              </a:tr>
              <a:tr h="27684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5475697"/>
                  </a:ext>
                </a:extLst>
              </a:tr>
              <a:tr h="25413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8234732"/>
                  </a:ext>
                </a:extLst>
              </a:tr>
              <a:tr h="25413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2394"/>
                  </a:ext>
                </a:extLst>
              </a:tr>
              <a:tr h="25413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4325876"/>
                  </a:ext>
                </a:extLst>
              </a:tr>
              <a:tr h="25413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8128615"/>
                  </a:ext>
                </a:extLst>
              </a:tr>
              <a:tr h="25413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8123768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69198" y="4294943"/>
            <a:ext cx="5876294" cy="437654"/>
            <a:chOff x="2492263" y="5560255"/>
            <a:chExt cx="8206341" cy="791149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4401166" y="5907118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6418975" y="56830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8085981" y="5710129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6059375" y="6023494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8431295" y="5710129"/>
              <a:ext cx="308410" cy="29974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10375847" y="5683055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8441589" y="6035346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10026906" y="6023192"/>
              <a:ext cx="308410" cy="299745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2843860" y="5694302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2492263" y="604796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2836686" y="604831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401143" y="5560256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4756433" y="55602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4766727" y="5885472"/>
              <a:ext cx="308410" cy="299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6426198" y="6028974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8088080" y="6051659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>
              <a:off x="10390194" y="601889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587182" y="66849"/>
            <a:ext cx="7886700" cy="994172"/>
          </a:xfrm>
        </p:spPr>
        <p:txBody>
          <a:bodyPr/>
          <a:lstStyle/>
          <a:p>
            <a:r>
              <a:rPr lang="en-US" dirty="0" err="1"/>
              <a:t>HopsFS</a:t>
            </a:r>
            <a:r>
              <a:rPr lang="en-US" dirty="0"/>
              <a:t> Architecture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59929" y="1834744"/>
            <a:ext cx="3688795" cy="1925805"/>
            <a:chOff x="6879907" y="2446326"/>
            <a:chExt cx="4817987" cy="2567739"/>
          </a:xfrm>
        </p:grpSpPr>
        <p:sp>
          <p:nvSpPr>
            <p:cNvPr id="34" name="TextBox 33"/>
            <p:cNvSpPr txBox="1"/>
            <p:nvPr/>
          </p:nvSpPr>
          <p:spPr>
            <a:xfrm>
              <a:off x="7863186" y="2446326"/>
              <a:ext cx="19838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File System Metadata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79907" y="3145220"/>
              <a:ext cx="481798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File1</a:t>
              </a:r>
              <a:r>
                <a:rPr lang="en-US" sz="1200" b="1" dirty="0"/>
                <a:t>       </a:t>
              </a:r>
              <a:r>
                <a:rPr lang="en-US" sz="1200" b="1" dirty="0">
                  <a:solidFill>
                    <a:schemeClr val="accent4"/>
                  </a:solidFill>
                </a:rPr>
                <a:t>Blk1</a:t>
              </a:r>
              <a:r>
                <a:rPr lang="en-US" sz="1200" b="1" dirty="0"/>
                <a:t> </a:t>
              </a:r>
              <a:r>
                <a:rPr lang="en-US" sz="1200" b="1" dirty="0">
                  <a:sym typeface="Wingdings" panose="05000000000000000000" pitchFamily="2" charset="2"/>
                </a:rPr>
                <a:t> DN1, </a:t>
              </a:r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Blk2</a:t>
              </a:r>
              <a:r>
                <a:rPr lang="en-US" sz="1200" b="1" dirty="0">
                  <a:sym typeface="Wingdings" panose="05000000000000000000" pitchFamily="2" charset="2"/>
                </a:rPr>
                <a:t>  DN4, </a:t>
              </a:r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Blk3</a:t>
              </a:r>
              <a:r>
                <a:rPr lang="en-US" sz="1200" b="1" dirty="0">
                  <a:sym typeface="Wingdings" panose="05000000000000000000" pitchFamily="2" charset="2"/>
                </a:rPr>
                <a:t>  DN5</a:t>
              </a:r>
              <a:endParaRPr lang="en-US" sz="1200" b="1" dirty="0"/>
            </a:p>
            <a:p>
              <a:r>
                <a:rPr lang="en-US" sz="1050" dirty="0"/>
                <a:t>  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02464" y="4644733"/>
              <a:ext cx="4697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File5</a:t>
              </a:r>
              <a:r>
                <a:rPr lang="en-US" sz="1200" b="1" dirty="0"/>
                <a:t>       </a:t>
              </a:r>
              <a:r>
                <a:rPr lang="en-US" sz="1200" b="1" dirty="0">
                  <a:solidFill>
                    <a:schemeClr val="accent4"/>
                  </a:solidFill>
                </a:rPr>
                <a:t>Blk1</a:t>
              </a:r>
              <a:r>
                <a:rPr lang="en-US" sz="1200" b="1" dirty="0"/>
                <a:t> </a:t>
              </a:r>
              <a:r>
                <a:rPr lang="en-US" sz="1200" b="1" dirty="0">
                  <a:sym typeface="Wingdings" panose="05000000000000000000" pitchFamily="2" charset="2"/>
                </a:rPr>
                <a:t> DN4, </a:t>
              </a:r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Blk2</a:t>
              </a:r>
              <a:r>
                <a:rPr lang="en-US" sz="1200" b="1" dirty="0">
                  <a:sym typeface="Wingdings" panose="05000000000000000000" pitchFamily="2" charset="2"/>
                </a:rPr>
                <a:t>  DN2, </a:t>
              </a:r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Blk3</a:t>
              </a:r>
              <a:r>
                <a:rPr lang="en-US" sz="1200" b="1" dirty="0">
                  <a:sym typeface="Wingdings" panose="05000000000000000000" pitchFamily="2" charset="2"/>
                </a:rPr>
                <a:t>  DN9</a:t>
              </a:r>
              <a:endParaRPr lang="en-US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17325" y="4192631"/>
              <a:ext cx="4718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File4</a:t>
              </a:r>
              <a:r>
                <a:rPr lang="en-US" sz="1200" b="1" dirty="0"/>
                <a:t>       </a:t>
              </a:r>
              <a:r>
                <a:rPr lang="en-US" sz="1200" b="1" dirty="0">
                  <a:solidFill>
                    <a:schemeClr val="accent4"/>
                  </a:solidFill>
                </a:rPr>
                <a:t>Blk1</a:t>
              </a:r>
              <a:r>
                <a:rPr lang="en-US" sz="1200" b="1" dirty="0"/>
                <a:t> </a:t>
              </a:r>
              <a:r>
                <a:rPr lang="en-US" sz="1200" b="1" dirty="0">
                  <a:sym typeface="Wingdings" panose="05000000000000000000" pitchFamily="2" charset="2"/>
                </a:rPr>
                <a:t> DN100</a:t>
              </a:r>
              <a:endParaRPr lang="en-US" sz="12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92972" y="3825109"/>
              <a:ext cx="470656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File3</a:t>
              </a:r>
              <a:r>
                <a:rPr lang="en-US" sz="1200" b="1" dirty="0"/>
                <a:t>       </a:t>
              </a:r>
              <a:r>
                <a:rPr lang="en-US" sz="1200" b="1" dirty="0">
                  <a:solidFill>
                    <a:schemeClr val="accent4"/>
                  </a:solidFill>
                </a:rPr>
                <a:t>Blk1</a:t>
              </a:r>
              <a:r>
                <a:rPr lang="en-US" sz="1200" b="1" dirty="0"/>
                <a:t> </a:t>
              </a:r>
              <a:r>
                <a:rPr lang="en-US" sz="1200" b="1" dirty="0">
                  <a:sym typeface="Wingdings" panose="05000000000000000000" pitchFamily="2" charset="2"/>
                </a:rPr>
                <a:t> DN1, </a:t>
              </a:r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Blk2</a:t>
              </a:r>
              <a:r>
                <a:rPr lang="en-US" sz="1200" b="1" dirty="0">
                  <a:sym typeface="Wingdings" panose="05000000000000000000" pitchFamily="2" charset="2"/>
                </a:rPr>
                <a:t>  DN2, </a:t>
              </a:r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Blk3</a:t>
              </a:r>
              <a:r>
                <a:rPr lang="en-US" sz="1200" b="1" dirty="0">
                  <a:sym typeface="Wingdings" panose="05000000000000000000" pitchFamily="2" charset="2"/>
                </a:rPr>
                <a:t>  DN3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89109" y="3473855"/>
              <a:ext cx="47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File2</a:t>
              </a:r>
              <a:r>
                <a:rPr lang="en-US" sz="1200" b="1" dirty="0"/>
                <a:t>       </a:t>
              </a:r>
              <a:r>
                <a:rPr lang="en-US" sz="1200" b="1" dirty="0">
                  <a:solidFill>
                    <a:schemeClr val="accent4"/>
                  </a:solidFill>
                </a:rPr>
                <a:t>Blk1</a:t>
              </a:r>
              <a:r>
                <a:rPr lang="en-US" sz="1200" b="1" dirty="0"/>
                <a:t> </a:t>
              </a:r>
              <a:r>
                <a:rPr lang="en-US" sz="1200" b="1" dirty="0">
                  <a:sym typeface="Wingdings" panose="05000000000000000000" pitchFamily="2" charset="2"/>
                </a:rPr>
                <a:t> DN1, </a:t>
              </a:r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Blk2</a:t>
              </a:r>
              <a:r>
                <a:rPr lang="en-US" sz="1200" b="1" dirty="0">
                  <a:sym typeface="Wingdings" panose="05000000000000000000" pitchFamily="2" charset="2"/>
                </a:rPr>
                <a:t>  DN4</a:t>
              </a:r>
              <a:endParaRPr lang="en-US" sz="12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159930" y="3697828"/>
            <a:ext cx="3232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FileN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DN2,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DN8</a:t>
            </a:r>
            <a:endParaRPr lang="en-US" sz="1200" dirty="0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40835"/>
              </p:ext>
            </p:extLst>
          </p:nvPr>
        </p:nvGraphicFramePr>
        <p:xfrm>
          <a:off x="5817467" y="2313048"/>
          <a:ext cx="1147568" cy="6629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5859">
                  <a:extLst>
                    <a:ext uri="{9D8B030D-6E8A-4147-A177-3AD203B41FA5}">
                      <a16:colId xmlns:a16="http://schemas.microsoft.com/office/drawing/2014/main" val="2973981262"/>
                    </a:ext>
                  </a:extLst>
                </a:gridCol>
                <a:gridCol w="851709">
                  <a:extLst>
                    <a:ext uri="{9D8B030D-6E8A-4147-A177-3AD203B41FA5}">
                      <a16:colId xmlns:a16="http://schemas.microsoft.com/office/drawing/2014/main" val="3875747525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600" dirty="0"/>
                        <a:t>File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Blocks Mappings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79530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File1        Metadata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97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File2        Metadata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34732"/>
                  </a:ext>
                </a:extLst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16705"/>
              </p:ext>
            </p:extLst>
          </p:nvPr>
        </p:nvGraphicFramePr>
        <p:xfrm>
          <a:off x="7004131" y="2308862"/>
          <a:ext cx="1147568" cy="6629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5859">
                  <a:extLst>
                    <a:ext uri="{9D8B030D-6E8A-4147-A177-3AD203B41FA5}">
                      <a16:colId xmlns:a16="http://schemas.microsoft.com/office/drawing/2014/main" val="2973981262"/>
                    </a:ext>
                  </a:extLst>
                </a:gridCol>
                <a:gridCol w="851709">
                  <a:extLst>
                    <a:ext uri="{9D8B030D-6E8A-4147-A177-3AD203B41FA5}">
                      <a16:colId xmlns:a16="http://schemas.microsoft.com/office/drawing/2014/main" val="3875747525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600" dirty="0"/>
                        <a:t>File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Blocks Mappings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79530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File3        Metadata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97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File4        Metadata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34732"/>
                  </a:ext>
                </a:extLst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11187"/>
              </p:ext>
            </p:extLst>
          </p:nvPr>
        </p:nvGraphicFramePr>
        <p:xfrm>
          <a:off x="5824369" y="3007724"/>
          <a:ext cx="1147568" cy="6629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5859">
                  <a:extLst>
                    <a:ext uri="{9D8B030D-6E8A-4147-A177-3AD203B41FA5}">
                      <a16:colId xmlns:a16="http://schemas.microsoft.com/office/drawing/2014/main" val="2973981262"/>
                    </a:ext>
                  </a:extLst>
                </a:gridCol>
                <a:gridCol w="851709">
                  <a:extLst>
                    <a:ext uri="{9D8B030D-6E8A-4147-A177-3AD203B41FA5}">
                      <a16:colId xmlns:a16="http://schemas.microsoft.com/office/drawing/2014/main" val="3875747525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600" dirty="0"/>
                        <a:t>File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Blocks Mappings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79530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File5        Metadata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97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File6        Metadata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34732"/>
                  </a:ext>
                </a:extLst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35906"/>
              </p:ext>
            </p:extLst>
          </p:nvPr>
        </p:nvGraphicFramePr>
        <p:xfrm>
          <a:off x="7003889" y="3004075"/>
          <a:ext cx="1147568" cy="6629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5859">
                  <a:extLst>
                    <a:ext uri="{9D8B030D-6E8A-4147-A177-3AD203B41FA5}">
                      <a16:colId xmlns:a16="http://schemas.microsoft.com/office/drawing/2014/main" val="2973981262"/>
                    </a:ext>
                  </a:extLst>
                </a:gridCol>
                <a:gridCol w="851709">
                  <a:extLst>
                    <a:ext uri="{9D8B030D-6E8A-4147-A177-3AD203B41FA5}">
                      <a16:colId xmlns:a16="http://schemas.microsoft.com/office/drawing/2014/main" val="3875747525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600" dirty="0"/>
                        <a:t>File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Blocks Mappings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79530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File7        Metadata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97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File8        Metadata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34732"/>
                  </a:ext>
                </a:extLst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4198702" y="4855191"/>
            <a:ext cx="9830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DataNodes</a:t>
            </a:r>
            <a:endParaRPr lang="en-US" sz="105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0135" y="4054082"/>
            <a:ext cx="8548321" cy="885445"/>
            <a:chOff x="560180" y="5586417"/>
            <a:chExt cx="11397761" cy="1180593"/>
          </a:xfrm>
        </p:grpSpPr>
        <p:grpSp>
          <p:nvGrpSpPr>
            <p:cNvPr id="18" name="Group 17"/>
            <p:cNvGrpSpPr/>
            <p:nvPr/>
          </p:nvGrpSpPr>
          <p:grpSpPr>
            <a:xfrm>
              <a:off x="560180" y="5593580"/>
              <a:ext cx="982090" cy="887680"/>
              <a:chOff x="579230" y="5593580"/>
              <a:chExt cx="982090" cy="887680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230" y="5593580"/>
                <a:ext cx="917113" cy="873355"/>
              </a:xfrm>
              <a:prstGeom prst="rect">
                <a:avLst/>
              </a:prstGeom>
            </p:spPr>
          </p:pic>
          <p:sp>
            <p:nvSpPr>
              <p:cNvPr id="123" name="Rectangle: Rounded Corners 122"/>
              <p:cNvSpPr/>
              <p:nvPr/>
            </p:nvSpPr>
            <p:spPr>
              <a:xfrm>
                <a:off x="906983" y="5983526"/>
                <a:ext cx="294456" cy="22108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Rectangle: Rounded Corners 123"/>
              <p:cNvSpPr/>
              <p:nvPr/>
            </p:nvSpPr>
            <p:spPr>
              <a:xfrm>
                <a:off x="1266864" y="5979948"/>
                <a:ext cx="294456" cy="22108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5" name="Rectangle: Rounded Corners 124"/>
              <p:cNvSpPr/>
              <p:nvPr/>
            </p:nvSpPr>
            <p:spPr>
              <a:xfrm>
                <a:off x="902316" y="6260173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26" name="Rectangle: Rounded Corners 125"/>
              <p:cNvSpPr/>
              <p:nvPr/>
            </p:nvSpPr>
            <p:spPr>
              <a:xfrm>
                <a:off x="1253656" y="6244282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0975851" y="5586417"/>
              <a:ext cx="982090" cy="887680"/>
              <a:chOff x="579230" y="5593580"/>
              <a:chExt cx="982090" cy="887680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230" y="5593580"/>
                <a:ext cx="917113" cy="873355"/>
              </a:xfrm>
              <a:prstGeom prst="rect">
                <a:avLst/>
              </a:prstGeom>
            </p:spPr>
          </p:pic>
          <p:sp>
            <p:nvSpPr>
              <p:cNvPr id="129" name="Rectangle: Rounded Corners 128"/>
              <p:cNvSpPr/>
              <p:nvPr/>
            </p:nvSpPr>
            <p:spPr>
              <a:xfrm>
                <a:off x="906983" y="5983526"/>
                <a:ext cx="294456" cy="22108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Rectangle: Rounded Corners 129"/>
              <p:cNvSpPr/>
              <p:nvPr/>
            </p:nvSpPr>
            <p:spPr>
              <a:xfrm>
                <a:off x="1266864" y="5979948"/>
                <a:ext cx="294456" cy="22108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1" name="Rectangle: Rounded Corners 130"/>
              <p:cNvSpPr/>
              <p:nvPr/>
            </p:nvSpPr>
            <p:spPr>
              <a:xfrm>
                <a:off x="902316" y="6260173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32" name="Rectangle: Rounded Corners 131"/>
              <p:cNvSpPr/>
              <p:nvPr/>
            </p:nvSpPr>
            <p:spPr>
              <a:xfrm>
                <a:off x="1253656" y="6234757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83266" y="6415732"/>
              <a:ext cx="11066146" cy="351278"/>
              <a:chOff x="883266" y="6415732"/>
              <a:chExt cx="11066146" cy="351278"/>
            </a:xfrm>
          </p:grpSpPr>
          <p:sp>
            <p:nvSpPr>
              <p:cNvPr id="133" name="Rectangle: Rounded Corners 132"/>
              <p:cNvSpPr/>
              <p:nvPr/>
            </p:nvSpPr>
            <p:spPr>
              <a:xfrm>
                <a:off x="883266" y="6536398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34" name="Rectangle: Rounded Corners 133"/>
              <p:cNvSpPr/>
              <p:nvPr/>
            </p:nvSpPr>
            <p:spPr>
              <a:xfrm>
                <a:off x="1234606" y="6520507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Rectangle: Rounded Corners 134"/>
              <p:cNvSpPr/>
              <p:nvPr/>
            </p:nvSpPr>
            <p:spPr>
              <a:xfrm>
                <a:off x="2483466" y="6536398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36" name="Rectangle: Rounded Corners 135"/>
              <p:cNvSpPr/>
              <p:nvPr/>
            </p:nvSpPr>
            <p:spPr>
              <a:xfrm>
                <a:off x="2834806" y="6510982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Rectangle: Rounded Corners 136"/>
              <p:cNvSpPr/>
              <p:nvPr/>
            </p:nvSpPr>
            <p:spPr>
              <a:xfrm>
                <a:off x="4312266" y="6441148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38" name="Rectangle: Rounded Corners 137"/>
              <p:cNvSpPr/>
              <p:nvPr/>
            </p:nvSpPr>
            <p:spPr>
              <a:xfrm>
                <a:off x="4663606" y="6415732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Rectangle: Rounded Corners 138"/>
              <p:cNvSpPr/>
              <p:nvPr/>
            </p:nvSpPr>
            <p:spPr>
              <a:xfrm>
                <a:off x="5902941" y="6536398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40" name="Rectangle: Rounded Corners 139"/>
              <p:cNvSpPr/>
              <p:nvPr/>
            </p:nvSpPr>
            <p:spPr>
              <a:xfrm>
                <a:off x="6254281" y="6510982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Rectangle: Rounded Corners 140"/>
              <p:cNvSpPr/>
              <p:nvPr/>
            </p:nvSpPr>
            <p:spPr>
              <a:xfrm>
                <a:off x="7826991" y="6545923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42" name="Rectangle: Rounded Corners 141"/>
              <p:cNvSpPr/>
              <p:nvPr/>
            </p:nvSpPr>
            <p:spPr>
              <a:xfrm>
                <a:off x="8178331" y="6520507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Rectangle: Rounded Corners 142"/>
              <p:cNvSpPr/>
              <p:nvPr/>
            </p:nvSpPr>
            <p:spPr>
              <a:xfrm>
                <a:off x="9684366" y="6526873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44" name="Rectangle: Rounded Corners 143"/>
              <p:cNvSpPr/>
              <p:nvPr/>
            </p:nvSpPr>
            <p:spPr>
              <a:xfrm>
                <a:off x="10035706" y="6501457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Rectangle: Rounded Corners 144"/>
              <p:cNvSpPr/>
              <p:nvPr/>
            </p:nvSpPr>
            <p:spPr>
              <a:xfrm>
                <a:off x="11303616" y="6526873"/>
                <a:ext cx="294456" cy="221087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46" name="Rectangle: Rounded Corners 145"/>
              <p:cNvSpPr/>
              <p:nvPr/>
            </p:nvSpPr>
            <p:spPr>
              <a:xfrm>
                <a:off x="11654956" y="6501457"/>
                <a:ext cx="294456" cy="22108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1544218" y="967042"/>
            <a:ext cx="6471932" cy="1312246"/>
            <a:chOff x="2058957" y="1289389"/>
            <a:chExt cx="8629243" cy="1749662"/>
          </a:xfrm>
        </p:grpSpPr>
        <p:grpSp>
          <p:nvGrpSpPr>
            <p:cNvPr id="4" name="Group 3"/>
            <p:cNvGrpSpPr/>
            <p:nvPr/>
          </p:nvGrpSpPr>
          <p:grpSpPr>
            <a:xfrm>
              <a:off x="2058957" y="1289389"/>
              <a:ext cx="8629243" cy="984664"/>
              <a:chOff x="2058957" y="1289389"/>
              <a:chExt cx="8629243" cy="98466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377531" y="1408585"/>
                <a:ext cx="1310669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Distributed Database</a:t>
                </a: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2058957" y="1289389"/>
                <a:ext cx="7099455" cy="984664"/>
                <a:chOff x="2184523" y="4944006"/>
                <a:chExt cx="7435880" cy="1334984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4523" y="5075941"/>
                  <a:ext cx="960573" cy="1184074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0597" y="5094916"/>
                  <a:ext cx="960573" cy="1184074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8322" y="4944006"/>
                  <a:ext cx="960573" cy="1184074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9830" y="4958322"/>
                  <a:ext cx="960573" cy="1184074"/>
                </a:xfrm>
                <a:prstGeom prst="rect">
                  <a:avLst/>
                </a:prstGeom>
              </p:spPr>
            </p:pic>
          </p:grpSp>
        </p:grpSp>
        <p:sp>
          <p:nvSpPr>
            <p:cNvPr id="147" name="Arrow: Up-Down 146"/>
            <p:cNvSpPr/>
            <p:nvPr/>
          </p:nvSpPr>
          <p:spPr>
            <a:xfrm>
              <a:off x="5343516" y="2681352"/>
              <a:ext cx="152400" cy="357699"/>
            </a:xfrm>
            <a:prstGeom prst="upDownArrow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650332" y="2006450"/>
            <a:ext cx="3578926" cy="1294949"/>
            <a:chOff x="3533775" y="2675262"/>
            <a:chExt cx="4771901" cy="1726597"/>
          </a:xfrm>
        </p:grpSpPr>
        <p:grpSp>
          <p:nvGrpSpPr>
            <p:cNvPr id="16" name="Group 15"/>
            <p:cNvGrpSpPr/>
            <p:nvPr/>
          </p:nvGrpSpPr>
          <p:grpSpPr>
            <a:xfrm>
              <a:off x="3802227" y="2936034"/>
              <a:ext cx="4503449" cy="1465825"/>
              <a:chOff x="3802227" y="2936034"/>
              <a:chExt cx="4503449" cy="1465825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802227" y="2936034"/>
                <a:ext cx="1061347" cy="1465825"/>
                <a:chOff x="5414576" y="2988690"/>
                <a:chExt cx="1061347" cy="1465825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0327" y="3322489"/>
                  <a:ext cx="775596" cy="1132026"/>
                </a:xfrm>
                <a:prstGeom prst="rect">
                  <a:avLst/>
                </a:prstGeom>
              </p:spPr>
            </p:pic>
            <p:sp>
              <p:nvSpPr>
                <p:cNvPr id="99" name="TextBox 98"/>
                <p:cNvSpPr txBox="1"/>
                <p:nvPr/>
              </p:nvSpPr>
              <p:spPr>
                <a:xfrm>
                  <a:off x="5414576" y="2988690"/>
                  <a:ext cx="246308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050" dirty="0"/>
                </a:p>
              </p:txBody>
            </p:sp>
          </p:grp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0080" y="3268748"/>
                <a:ext cx="775596" cy="1132026"/>
              </a:xfrm>
              <a:prstGeom prst="rect">
                <a:avLst/>
              </a:prstGeom>
            </p:spPr>
          </p:pic>
        </p:grpSp>
        <p:grpSp>
          <p:nvGrpSpPr>
            <p:cNvPr id="156" name="Group 155"/>
            <p:cNvGrpSpPr/>
            <p:nvPr/>
          </p:nvGrpSpPr>
          <p:grpSpPr>
            <a:xfrm>
              <a:off x="3533775" y="2675262"/>
              <a:ext cx="4405610" cy="370042"/>
              <a:chOff x="3533775" y="2675262"/>
              <a:chExt cx="4405610" cy="370042"/>
            </a:xfrm>
          </p:grpSpPr>
          <p:sp>
            <p:nvSpPr>
              <p:cNvPr id="21" name="Arrow: Up-Down 20"/>
              <p:cNvSpPr/>
              <p:nvPr/>
            </p:nvSpPr>
            <p:spPr>
              <a:xfrm>
                <a:off x="3533775" y="2687606"/>
                <a:ext cx="152400" cy="35769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48" name="Arrow: Up-Down 147"/>
              <p:cNvSpPr/>
              <p:nvPr/>
            </p:nvSpPr>
            <p:spPr>
              <a:xfrm>
                <a:off x="7786985" y="2675262"/>
                <a:ext cx="152400" cy="35769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2938105" y="921857"/>
            <a:ext cx="2000798" cy="2322302"/>
            <a:chOff x="3914554" y="1253222"/>
            <a:chExt cx="2667731" cy="3096403"/>
          </a:xfrm>
        </p:grpSpPr>
        <p:sp>
          <p:nvSpPr>
            <p:cNvPr id="158" name="Cross 157"/>
            <p:cNvSpPr/>
            <p:nvPr/>
          </p:nvSpPr>
          <p:spPr>
            <a:xfrm rot="2953968">
              <a:off x="5573999" y="3341338"/>
              <a:ext cx="1007674" cy="1008899"/>
            </a:xfrm>
            <a:prstGeom prst="plus">
              <a:avLst>
                <a:gd name="adj" fmla="val 41028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59" name="Cross 158"/>
            <p:cNvSpPr/>
            <p:nvPr/>
          </p:nvSpPr>
          <p:spPr>
            <a:xfrm rot="2953968">
              <a:off x="3915167" y="1252609"/>
              <a:ext cx="1007674" cy="1008899"/>
            </a:xfrm>
            <a:prstGeom prst="plus">
              <a:avLst>
                <a:gd name="adj" fmla="val 41028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167" name="Picture 1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91" y="3037215"/>
            <a:ext cx="493520" cy="352658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4405">
            <a:off x="6750884" y="1892866"/>
            <a:ext cx="493520" cy="3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5802E-6 L 0.44288 -1.35802E-6 L 0.44288 -0.01327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6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1049 L 0.00555 0.41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092 L -0.49722 -0.181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-910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358 L -0.45764 -0.17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6" y="-963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741 L -0.16475 -0.3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155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802 L -0.11181 -0.30865 L -0.11181 -0.30834 L -0.11181 -0.30865 L -0.11181 -0.30834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5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1921" b="13509"/>
          <a:stretch/>
        </p:blipFill>
        <p:spPr>
          <a:xfrm>
            <a:off x="7090145" y="74109"/>
            <a:ext cx="1189937" cy="621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HopsFS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5"/>
            <a:ext cx="6729180" cy="869135"/>
          </a:xfrm>
        </p:spPr>
        <p:txBody>
          <a:bodyPr/>
          <a:lstStyle/>
          <a:p>
            <a:r>
              <a:rPr lang="en-US" dirty="0"/>
              <a:t>Published in 15th USENIX  Conference on File and Storage Technologies FAST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4867" y="4648928"/>
            <a:ext cx="548700" cy="393600"/>
          </a:xfrm>
        </p:spPr>
        <p:txBody>
          <a:bodyPr/>
          <a:lstStyle/>
          <a:p>
            <a:fld id="{78401670-F335-4AD0-834E-928FD1C1D0C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231" b="19991"/>
          <a:stretch/>
        </p:blipFill>
        <p:spPr>
          <a:xfrm>
            <a:off x="6960632" y="761952"/>
            <a:ext cx="1438689" cy="1003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033" y="3895516"/>
            <a:ext cx="2294024" cy="1147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520" y="4109575"/>
            <a:ext cx="2270759" cy="603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251" y="3869048"/>
            <a:ext cx="1173480" cy="11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014" y="2082765"/>
            <a:ext cx="1803307" cy="10524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60965" y="1989580"/>
            <a:ext cx="5419493" cy="869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Running in production since Summer 2016 in SICS ICE (1100 cores, 14 TB, 6 PB).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95" y="4021893"/>
            <a:ext cx="587075" cy="662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813" y="4601465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Course: ID2223</a:t>
            </a:r>
          </a:p>
        </p:txBody>
      </p:sp>
    </p:spTree>
    <p:extLst>
      <p:ext uri="{BB962C8B-B14F-4D97-AF65-F5344CB8AC3E}">
        <p14:creationId xmlns:p14="http://schemas.microsoft.com/office/powerpoint/2010/main" val="426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62116"/>
            <a:ext cx="8520600" cy="572700"/>
          </a:xfrm>
        </p:spPr>
        <p:txBody>
          <a:bodyPr/>
          <a:lstStyle/>
          <a:p>
            <a:r>
              <a:rPr lang="en-US" dirty="0" err="1"/>
              <a:t>HopsFS</a:t>
            </a:r>
            <a:r>
              <a:rPr lang="en-US" dirty="0"/>
              <a:t> Showcases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40" y="1017725"/>
            <a:ext cx="6766996" cy="316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Right 4"/>
          <p:cNvSpPr/>
          <p:nvPr/>
        </p:nvSpPr>
        <p:spPr>
          <a:xfrm>
            <a:off x="160015" y="1152475"/>
            <a:ext cx="303370" cy="26069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189376" y="3180442"/>
            <a:ext cx="303370" cy="26069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>
            <a:off x="189376" y="3797662"/>
            <a:ext cx="303370" cy="26069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44" y="1405674"/>
            <a:ext cx="6385786" cy="345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rrow: Right 12"/>
          <p:cNvSpPr/>
          <p:nvPr/>
        </p:nvSpPr>
        <p:spPr>
          <a:xfrm>
            <a:off x="853627" y="1522921"/>
            <a:ext cx="357737" cy="31532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832740" y="3997593"/>
            <a:ext cx="357737" cy="31532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940" y="1787793"/>
            <a:ext cx="5852160" cy="326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Arrow: Right 14"/>
          <p:cNvSpPr/>
          <p:nvPr/>
        </p:nvSpPr>
        <p:spPr>
          <a:xfrm>
            <a:off x="1592580" y="2849880"/>
            <a:ext cx="358140" cy="33056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/>
          <p:cNvSpPr/>
          <p:nvPr/>
        </p:nvSpPr>
        <p:spPr>
          <a:xfrm>
            <a:off x="1541914" y="4120203"/>
            <a:ext cx="358140" cy="33056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3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527943" y="701804"/>
            <a:ext cx="5553282" cy="1559995"/>
            <a:chOff x="634885" y="-1147598"/>
            <a:chExt cx="5553282" cy="155999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23" y="-879806"/>
              <a:ext cx="885340" cy="129220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692" y="-879806"/>
              <a:ext cx="885340" cy="129220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694" y="-917988"/>
              <a:ext cx="885340" cy="12922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885" y="-917989"/>
              <a:ext cx="885340" cy="129220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34885" y="-1118995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49195" y="-1100219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61252" y="-1147598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26658" y="-1138402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4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21486"/>
              </p:ext>
            </p:extLst>
          </p:nvPr>
        </p:nvGraphicFramePr>
        <p:xfrm>
          <a:off x="889819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3657"/>
              </p:ext>
            </p:extLst>
          </p:nvPr>
        </p:nvGraphicFramePr>
        <p:xfrm>
          <a:off x="2332703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37589"/>
              </p:ext>
            </p:extLst>
          </p:nvPr>
        </p:nvGraphicFramePr>
        <p:xfrm>
          <a:off x="3770445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3950"/>
              </p:ext>
            </p:extLst>
          </p:nvPr>
        </p:nvGraphicFramePr>
        <p:xfrm>
          <a:off x="5211690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sp>
        <p:nvSpPr>
          <p:cNvPr id="19" name="Freeform: Shape 18"/>
          <p:cNvSpPr/>
          <p:nvPr/>
        </p:nvSpPr>
        <p:spPr>
          <a:xfrm>
            <a:off x="692151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/>
          <p:cNvSpPr/>
          <p:nvPr/>
        </p:nvSpPr>
        <p:spPr>
          <a:xfrm>
            <a:off x="653638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/>
          <p:cNvSpPr/>
          <p:nvPr/>
        </p:nvSpPr>
        <p:spPr>
          <a:xfrm>
            <a:off x="4610730" y="3661731"/>
            <a:ext cx="231077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2310779" y="124904"/>
                </a:lnTo>
                <a:lnTo>
                  <a:pt x="2310779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/>
          <p:cNvSpPr/>
          <p:nvPr/>
        </p:nvSpPr>
        <p:spPr>
          <a:xfrm>
            <a:off x="538099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/>
          <p:cNvSpPr/>
          <p:nvPr/>
        </p:nvSpPr>
        <p:spPr>
          <a:xfrm>
            <a:off x="499586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/>
          <p:cNvSpPr/>
          <p:nvPr/>
        </p:nvSpPr>
        <p:spPr>
          <a:xfrm>
            <a:off x="4610730" y="3661731"/>
            <a:ext cx="77025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770259" y="124904"/>
                </a:lnTo>
                <a:lnTo>
                  <a:pt x="770259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: Shape 24"/>
          <p:cNvSpPr/>
          <p:nvPr/>
        </p:nvSpPr>
        <p:spPr>
          <a:xfrm>
            <a:off x="384047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/>
          <p:cNvSpPr/>
          <p:nvPr/>
        </p:nvSpPr>
        <p:spPr>
          <a:xfrm>
            <a:off x="345534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: Shape 26"/>
          <p:cNvSpPr/>
          <p:nvPr/>
        </p:nvSpPr>
        <p:spPr>
          <a:xfrm>
            <a:off x="3840470" y="3661731"/>
            <a:ext cx="77025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0259" y="0"/>
                </a:moveTo>
                <a:lnTo>
                  <a:pt x="77025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/>
          <p:cNvSpPr/>
          <p:nvPr/>
        </p:nvSpPr>
        <p:spPr>
          <a:xfrm>
            <a:off x="229995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: Shape 28"/>
          <p:cNvSpPr/>
          <p:nvPr/>
        </p:nvSpPr>
        <p:spPr>
          <a:xfrm>
            <a:off x="191482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: Shape 29"/>
          <p:cNvSpPr/>
          <p:nvPr/>
        </p:nvSpPr>
        <p:spPr>
          <a:xfrm>
            <a:off x="2299950" y="3661731"/>
            <a:ext cx="231077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10779" y="0"/>
                </a:moveTo>
                <a:lnTo>
                  <a:pt x="231077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30"/>
          <p:cNvSpPr/>
          <p:nvPr/>
        </p:nvSpPr>
        <p:spPr>
          <a:xfrm>
            <a:off x="4295623" y="3261546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: Shape 31"/>
          <p:cNvSpPr/>
          <p:nvPr/>
        </p:nvSpPr>
        <p:spPr>
          <a:xfrm>
            <a:off x="4365647" y="3328069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198484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: Shape 33"/>
          <p:cNvSpPr/>
          <p:nvPr/>
        </p:nvSpPr>
        <p:spPr>
          <a:xfrm>
            <a:off x="205486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/home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159971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: Shape 35"/>
          <p:cNvSpPr/>
          <p:nvPr/>
        </p:nvSpPr>
        <p:spPr>
          <a:xfrm>
            <a:off x="166973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/home/A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236997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: Shape 37"/>
          <p:cNvSpPr/>
          <p:nvPr/>
        </p:nvSpPr>
        <p:spPr>
          <a:xfrm>
            <a:off x="243999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/home/B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352536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: Shape 39"/>
          <p:cNvSpPr/>
          <p:nvPr/>
        </p:nvSpPr>
        <p:spPr>
          <a:xfrm>
            <a:off x="359538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  <a:r>
              <a:rPr lang="en-US" sz="1100" kern="1200" dirty="0" err="1"/>
              <a:t>usr</a:t>
            </a:r>
            <a:endParaRPr lang="en-US" sz="1100" kern="1200" dirty="0"/>
          </a:p>
        </p:txBody>
      </p:sp>
      <p:sp>
        <p:nvSpPr>
          <p:cNvPr id="41" name="Rectangle: Rounded Corners 40"/>
          <p:cNvSpPr/>
          <p:nvPr/>
        </p:nvSpPr>
        <p:spPr>
          <a:xfrm>
            <a:off x="314023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: Shape 41"/>
          <p:cNvSpPr/>
          <p:nvPr/>
        </p:nvSpPr>
        <p:spPr>
          <a:xfrm>
            <a:off x="321025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  <a:r>
              <a:rPr lang="en-US" sz="1100" kern="1200" dirty="0" err="1"/>
              <a:t>usr</a:t>
            </a:r>
            <a:r>
              <a:rPr lang="en-US" sz="1100" kern="1200" dirty="0"/>
              <a:t>/A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391049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reeform: Shape 43"/>
          <p:cNvSpPr/>
          <p:nvPr/>
        </p:nvSpPr>
        <p:spPr>
          <a:xfrm>
            <a:off x="398051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  <a:r>
              <a:rPr lang="en-US" sz="1100" kern="1200" dirty="0" err="1"/>
              <a:t>usr</a:t>
            </a:r>
            <a:r>
              <a:rPr lang="en-US" sz="1100" kern="1200" dirty="0"/>
              <a:t>/B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506588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reeform: Shape 45"/>
          <p:cNvSpPr/>
          <p:nvPr/>
        </p:nvSpPr>
        <p:spPr>
          <a:xfrm>
            <a:off x="513590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/bin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468075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reeform: Shape 47"/>
          <p:cNvSpPr/>
          <p:nvPr/>
        </p:nvSpPr>
        <p:spPr>
          <a:xfrm>
            <a:off x="475077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/bin/A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545101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Freeform: Shape 49"/>
          <p:cNvSpPr/>
          <p:nvPr/>
        </p:nvSpPr>
        <p:spPr>
          <a:xfrm>
            <a:off x="552103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/bin/B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660640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reeform: Shape 51"/>
          <p:cNvSpPr/>
          <p:nvPr/>
        </p:nvSpPr>
        <p:spPr>
          <a:xfrm>
            <a:off x="667642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/lib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622127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Freeform: Shape 53"/>
          <p:cNvSpPr/>
          <p:nvPr/>
        </p:nvSpPr>
        <p:spPr>
          <a:xfrm>
            <a:off x="629129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/lib/A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699153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Freeform: Shape 55"/>
          <p:cNvSpPr/>
          <p:nvPr/>
        </p:nvSpPr>
        <p:spPr>
          <a:xfrm>
            <a:off x="706155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/lib/B</a:t>
            </a: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Distributed Metadata Design</a:t>
            </a:r>
          </a:p>
        </p:txBody>
      </p:sp>
    </p:spTree>
    <p:extLst>
      <p:ext uri="{BB962C8B-B14F-4D97-AF65-F5344CB8AC3E}">
        <p14:creationId xmlns:p14="http://schemas.microsoft.com/office/powerpoint/2010/main" val="15546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65 L -0.10347 -0.466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7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1389 L 0.09618 -0.581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2836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618 L 0.1743 -0.581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293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34 L 0.19532 -0.462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327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2396 -0.50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537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679 L -0.15955 -0.517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2552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648 L -0.12518 -0.403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04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17284E-7 L 0.06875 -0.52222 L 0.07083 -0.51883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61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555 L -0.47673 -0.458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226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45139 -0.344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-1722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185 L -0.25139 -0.4580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29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31 L -0.18594 -0.467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2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99713" y="3261546"/>
            <a:ext cx="6092056" cy="1633652"/>
            <a:chOff x="1599713" y="3261546"/>
            <a:chExt cx="6092056" cy="1633652"/>
          </a:xfrm>
        </p:grpSpPr>
        <p:sp>
          <p:nvSpPr>
            <p:cNvPr id="19" name="Freeform: Shape 18"/>
            <p:cNvSpPr/>
            <p:nvPr/>
          </p:nvSpPr>
          <p:spPr>
            <a:xfrm>
              <a:off x="692151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/>
            <p:cNvSpPr/>
            <p:nvPr/>
          </p:nvSpPr>
          <p:spPr>
            <a:xfrm>
              <a:off x="653638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/>
            <p:cNvSpPr/>
            <p:nvPr/>
          </p:nvSpPr>
          <p:spPr>
            <a:xfrm>
              <a:off x="4610730" y="36617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2310779" y="124904"/>
                  </a:lnTo>
                  <a:lnTo>
                    <a:pt x="231077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/>
            <p:cNvSpPr/>
            <p:nvPr/>
          </p:nvSpPr>
          <p:spPr>
            <a:xfrm>
              <a:off x="538099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/>
            <p:cNvSpPr/>
            <p:nvPr/>
          </p:nvSpPr>
          <p:spPr>
            <a:xfrm>
              <a:off x="499586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/>
            <p:cNvSpPr/>
            <p:nvPr/>
          </p:nvSpPr>
          <p:spPr>
            <a:xfrm>
              <a:off x="4610730" y="36617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770259" y="124904"/>
                  </a:lnTo>
                  <a:lnTo>
                    <a:pt x="77025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/>
            <p:cNvSpPr/>
            <p:nvPr/>
          </p:nvSpPr>
          <p:spPr>
            <a:xfrm>
              <a:off x="384047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/>
            <p:cNvSpPr/>
            <p:nvPr/>
          </p:nvSpPr>
          <p:spPr>
            <a:xfrm>
              <a:off x="345534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/>
            <p:cNvSpPr/>
            <p:nvPr/>
          </p:nvSpPr>
          <p:spPr>
            <a:xfrm>
              <a:off x="3840470" y="36617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70259" y="0"/>
                  </a:moveTo>
                  <a:lnTo>
                    <a:pt x="77025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/>
            <p:cNvSpPr/>
            <p:nvPr/>
          </p:nvSpPr>
          <p:spPr>
            <a:xfrm>
              <a:off x="229995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/>
            <p:cNvSpPr/>
            <p:nvPr/>
          </p:nvSpPr>
          <p:spPr>
            <a:xfrm>
              <a:off x="191482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/>
            <p:cNvSpPr/>
            <p:nvPr/>
          </p:nvSpPr>
          <p:spPr>
            <a:xfrm>
              <a:off x="2299950" y="36617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10779" y="0"/>
                  </a:moveTo>
                  <a:lnTo>
                    <a:pt x="231077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30"/>
            <p:cNvSpPr/>
            <p:nvPr/>
          </p:nvSpPr>
          <p:spPr>
            <a:xfrm>
              <a:off x="4295623" y="3261546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: Shape 31"/>
            <p:cNvSpPr/>
            <p:nvPr/>
          </p:nvSpPr>
          <p:spPr>
            <a:xfrm>
              <a:off x="4365647" y="3328069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1984843" y="3845018"/>
              <a:ext cx="630212" cy="40018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eform: Shape 33"/>
            <p:cNvSpPr/>
            <p:nvPr/>
          </p:nvSpPr>
          <p:spPr>
            <a:xfrm>
              <a:off x="205486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1599713" y="4428490"/>
              <a:ext cx="630212" cy="40018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: Shape 35"/>
            <p:cNvSpPr/>
            <p:nvPr/>
          </p:nvSpPr>
          <p:spPr>
            <a:xfrm>
              <a:off x="166973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/home/A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2369973" y="4428490"/>
              <a:ext cx="630212" cy="40018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eform: Shape 37"/>
            <p:cNvSpPr/>
            <p:nvPr/>
          </p:nvSpPr>
          <p:spPr>
            <a:xfrm>
              <a:off x="243999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/home/B</a:t>
              </a: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3525363" y="38450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reeform: Shape 39"/>
            <p:cNvSpPr/>
            <p:nvPr/>
          </p:nvSpPr>
          <p:spPr>
            <a:xfrm>
              <a:off x="359538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endParaRPr lang="en-US" sz="1100" kern="1200" dirty="0"/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314023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: Shape 41"/>
            <p:cNvSpPr/>
            <p:nvPr/>
          </p:nvSpPr>
          <p:spPr>
            <a:xfrm>
              <a:off x="321025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/A</a:t>
              </a: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391049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reeform: Shape 43"/>
            <p:cNvSpPr/>
            <p:nvPr/>
          </p:nvSpPr>
          <p:spPr>
            <a:xfrm>
              <a:off x="398051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/B</a:t>
              </a:r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5065883" y="38450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: Shape 45"/>
            <p:cNvSpPr/>
            <p:nvPr/>
          </p:nvSpPr>
          <p:spPr>
            <a:xfrm>
              <a:off x="513590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</a:t>
              </a: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68075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: Shape 47"/>
            <p:cNvSpPr/>
            <p:nvPr/>
          </p:nvSpPr>
          <p:spPr>
            <a:xfrm>
              <a:off x="475077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/bin/A</a:t>
              </a: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545101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eform: Shape 49"/>
            <p:cNvSpPr/>
            <p:nvPr/>
          </p:nvSpPr>
          <p:spPr>
            <a:xfrm>
              <a:off x="552103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/bin/B</a:t>
              </a:r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6606403" y="38450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reeform: Shape 51"/>
            <p:cNvSpPr/>
            <p:nvPr/>
          </p:nvSpPr>
          <p:spPr>
            <a:xfrm>
              <a:off x="667642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</a:t>
              </a: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622127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: Shape 53"/>
            <p:cNvSpPr/>
            <p:nvPr/>
          </p:nvSpPr>
          <p:spPr>
            <a:xfrm>
              <a:off x="629129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/lib/A</a:t>
              </a:r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699153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Freeform: Shape 55"/>
            <p:cNvSpPr/>
            <p:nvPr/>
          </p:nvSpPr>
          <p:spPr>
            <a:xfrm>
              <a:off x="706155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/lib/B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66629"/>
              </p:ext>
            </p:extLst>
          </p:nvPr>
        </p:nvGraphicFramePr>
        <p:xfrm>
          <a:off x="889819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3028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1219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54959"/>
              </p:ext>
            </p:extLst>
          </p:nvPr>
        </p:nvGraphicFramePr>
        <p:xfrm>
          <a:off x="2332703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2216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4103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55447"/>
              </p:ext>
            </p:extLst>
          </p:nvPr>
        </p:nvGraphicFramePr>
        <p:xfrm>
          <a:off x="3775587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6322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546987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98011"/>
              </p:ext>
            </p:extLst>
          </p:nvPr>
        </p:nvGraphicFramePr>
        <p:xfrm>
          <a:off x="5218471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373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89871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sp>
        <p:nvSpPr>
          <p:cNvPr id="9" name="Callout: Line with Border and Accent Bar 8"/>
          <p:cNvSpPr/>
          <p:nvPr/>
        </p:nvSpPr>
        <p:spPr>
          <a:xfrm flipH="1">
            <a:off x="7306639" y="3168156"/>
            <a:ext cx="1054743" cy="247677"/>
          </a:xfrm>
          <a:prstGeom prst="accentBorderCallout1">
            <a:avLst>
              <a:gd name="adj1" fmla="val 53656"/>
              <a:gd name="adj2" fmla="val -120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ls – l /home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71" y="3357353"/>
            <a:ext cx="400186" cy="729490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Distributed Metadata Design</a:t>
            </a:r>
          </a:p>
        </p:txBody>
      </p:sp>
      <p:grpSp>
        <p:nvGrpSpPr>
          <p:cNvPr id="321" name="Group 320"/>
          <p:cNvGrpSpPr/>
          <p:nvPr/>
        </p:nvGrpSpPr>
        <p:grpSpPr>
          <a:xfrm>
            <a:off x="1599716" y="3261541"/>
            <a:ext cx="6092056" cy="1633652"/>
            <a:chOff x="1752113" y="3413946"/>
            <a:chExt cx="6092056" cy="1633652"/>
          </a:xfrm>
        </p:grpSpPr>
        <p:sp>
          <p:nvSpPr>
            <p:cNvPr id="283" name="Freeform: Shape 282"/>
            <p:cNvSpPr/>
            <p:nvPr/>
          </p:nvSpPr>
          <p:spPr>
            <a:xfrm>
              <a:off x="707391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4" name="Freeform: Shape 283"/>
            <p:cNvSpPr/>
            <p:nvPr/>
          </p:nvSpPr>
          <p:spPr>
            <a:xfrm>
              <a:off x="668878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5" name="Freeform: Shape 284"/>
            <p:cNvSpPr/>
            <p:nvPr/>
          </p:nvSpPr>
          <p:spPr>
            <a:xfrm>
              <a:off x="4763130" y="38141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2310779" y="124904"/>
                  </a:lnTo>
                  <a:lnTo>
                    <a:pt x="231077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6" name="Freeform: Shape 285"/>
            <p:cNvSpPr/>
            <p:nvPr/>
          </p:nvSpPr>
          <p:spPr>
            <a:xfrm>
              <a:off x="553339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7" name="Freeform: Shape 286"/>
            <p:cNvSpPr/>
            <p:nvPr/>
          </p:nvSpPr>
          <p:spPr>
            <a:xfrm>
              <a:off x="514826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8" name="Freeform: Shape 287"/>
            <p:cNvSpPr/>
            <p:nvPr/>
          </p:nvSpPr>
          <p:spPr>
            <a:xfrm>
              <a:off x="4763130" y="38141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770259" y="124904"/>
                  </a:lnTo>
                  <a:lnTo>
                    <a:pt x="77025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9" name="Freeform: Shape 288"/>
            <p:cNvSpPr/>
            <p:nvPr/>
          </p:nvSpPr>
          <p:spPr>
            <a:xfrm>
              <a:off x="399287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0" name="Freeform: Shape 289"/>
            <p:cNvSpPr/>
            <p:nvPr/>
          </p:nvSpPr>
          <p:spPr>
            <a:xfrm>
              <a:off x="360774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1" name="Freeform: Shape 290"/>
            <p:cNvSpPr/>
            <p:nvPr/>
          </p:nvSpPr>
          <p:spPr>
            <a:xfrm>
              <a:off x="3992870" y="38141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70259" y="0"/>
                  </a:moveTo>
                  <a:lnTo>
                    <a:pt x="77025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2" name="Freeform: Shape 291"/>
            <p:cNvSpPr/>
            <p:nvPr/>
          </p:nvSpPr>
          <p:spPr>
            <a:xfrm>
              <a:off x="245235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3" name="Freeform: Shape 292"/>
            <p:cNvSpPr/>
            <p:nvPr/>
          </p:nvSpPr>
          <p:spPr>
            <a:xfrm>
              <a:off x="206722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4" name="Freeform: Shape 293"/>
            <p:cNvSpPr/>
            <p:nvPr/>
          </p:nvSpPr>
          <p:spPr>
            <a:xfrm>
              <a:off x="2452350" y="38141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10779" y="0"/>
                  </a:moveTo>
                  <a:lnTo>
                    <a:pt x="231077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5" name="Rectangle: Rounded Corners 294"/>
            <p:cNvSpPr/>
            <p:nvPr/>
          </p:nvSpPr>
          <p:spPr>
            <a:xfrm>
              <a:off x="4448023" y="3413946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6" name="Freeform: Shape 295"/>
            <p:cNvSpPr/>
            <p:nvPr/>
          </p:nvSpPr>
          <p:spPr>
            <a:xfrm>
              <a:off x="4518047" y="3480469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</a:p>
          </p:txBody>
        </p:sp>
        <p:sp>
          <p:nvSpPr>
            <p:cNvPr id="297" name="Rectangle: Rounded Corners 296"/>
            <p:cNvSpPr/>
            <p:nvPr/>
          </p:nvSpPr>
          <p:spPr>
            <a:xfrm>
              <a:off x="213724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8" name="Freeform: Shape 297"/>
            <p:cNvSpPr/>
            <p:nvPr/>
          </p:nvSpPr>
          <p:spPr>
            <a:xfrm>
              <a:off x="220726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</a:t>
              </a:r>
            </a:p>
          </p:txBody>
        </p:sp>
        <p:sp>
          <p:nvSpPr>
            <p:cNvPr id="299" name="Rectangle: Rounded Corners 298"/>
            <p:cNvSpPr/>
            <p:nvPr/>
          </p:nvSpPr>
          <p:spPr>
            <a:xfrm>
              <a:off x="175211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0" name="Freeform: Shape 299"/>
            <p:cNvSpPr/>
            <p:nvPr/>
          </p:nvSpPr>
          <p:spPr>
            <a:xfrm>
              <a:off x="182213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/home/A</a:t>
              </a:r>
            </a:p>
          </p:txBody>
        </p:sp>
        <p:sp>
          <p:nvSpPr>
            <p:cNvPr id="301" name="Rectangle: Rounded Corners 300"/>
            <p:cNvSpPr/>
            <p:nvPr/>
          </p:nvSpPr>
          <p:spPr>
            <a:xfrm>
              <a:off x="252237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2" name="Freeform: Shape 301"/>
            <p:cNvSpPr/>
            <p:nvPr/>
          </p:nvSpPr>
          <p:spPr>
            <a:xfrm>
              <a:off x="259239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/home/B</a:t>
              </a:r>
            </a:p>
          </p:txBody>
        </p:sp>
        <p:sp>
          <p:nvSpPr>
            <p:cNvPr id="303" name="Rectangle: Rounded Corners 302"/>
            <p:cNvSpPr/>
            <p:nvPr/>
          </p:nvSpPr>
          <p:spPr>
            <a:xfrm>
              <a:off x="367776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4" name="Freeform: Shape 303"/>
            <p:cNvSpPr/>
            <p:nvPr/>
          </p:nvSpPr>
          <p:spPr>
            <a:xfrm>
              <a:off x="374778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endParaRPr lang="en-US" sz="1100" kern="1200" dirty="0"/>
            </a:p>
          </p:txBody>
        </p:sp>
        <p:sp>
          <p:nvSpPr>
            <p:cNvPr id="305" name="Rectangle: Rounded Corners 304"/>
            <p:cNvSpPr/>
            <p:nvPr/>
          </p:nvSpPr>
          <p:spPr>
            <a:xfrm>
              <a:off x="329263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6" name="Freeform: Shape 305"/>
            <p:cNvSpPr/>
            <p:nvPr/>
          </p:nvSpPr>
          <p:spPr>
            <a:xfrm>
              <a:off x="336265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/A</a:t>
              </a:r>
            </a:p>
          </p:txBody>
        </p:sp>
        <p:sp>
          <p:nvSpPr>
            <p:cNvPr id="307" name="Rectangle: Rounded Corners 306"/>
            <p:cNvSpPr/>
            <p:nvPr/>
          </p:nvSpPr>
          <p:spPr>
            <a:xfrm>
              <a:off x="406289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8" name="Freeform: Shape 307"/>
            <p:cNvSpPr/>
            <p:nvPr/>
          </p:nvSpPr>
          <p:spPr>
            <a:xfrm>
              <a:off x="413291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/B</a:t>
              </a:r>
            </a:p>
          </p:txBody>
        </p:sp>
        <p:sp>
          <p:nvSpPr>
            <p:cNvPr id="309" name="Rectangle: Rounded Corners 308"/>
            <p:cNvSpPr/>
            <p:nvPr/>
          </p:nvSpPr>
          <p:spPr>
            <a:xfrm>
              <a:off x="521828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0" name="Freeform: Shape 309"/>
            <p:cNvSpPr/>
            <p:nvPr/>
          </p:nvSpPr>
          <p:spPr>
            <a:xfrm>
              <a:off x="528830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</a:t>
              </a:r>
            </a:p>
          </p:txBody>
        </p:sp>
        <p:sp>
          <p:nvSpPr>
            <p:cNvPr id="311" name="Rectangle: Rounded Corners 310"/>
            <p:cNvSpPr/>
            <p:nvPr/>
          </p:nvSpPr>
          <p:spPr>
            <a:xfrm>
              <a:off x="483315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2" name="Freeform: Shape 311"/>
            <p:cNvSpPr/>
            <p:nvPr/>
          </p:nvSpPr>
          <p:spPr>
            <a:xfrm>
              <a:off x="490317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/bin/A</a:t>
              </a:r>
            </a:p>
          </p:txBody>
        </p:sp>
        <p:sp>
          <p:nvSpPr>
            <p:cNvPr id="313" name="Rectangle: Rounded Corners 312"/>
            <p:cNvSpPr/>
            <p:nvPr/>
          </p:nvSpPr>
          <p:spPr>
            <a:xfrm>
              <a:off x="560341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4" name="Freeform: Shape 313"/>
            <p:cNvSpPr/>
            <p:nvPr/>
          </p:nvSpPr>
          <p:spPr>
            <a:xfrm>
              <a:off x="567343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/bin/B</a:t>
              </a:r>
            </a:p>
          </p:txBody>
        </p:sp>
        <p:sp>
          <p:nvSpPr>
            <p:cNvPr id="315" name="Rectangle: Rounded Corners 314"/>
            <p:cNvSpPr/>
            <p:nvPr/>
          </p:nvSpPr>
          <p:spPr>
            <a:xfrm>
              <a:off x="675880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6" name="Freeform: Shape 315"/>
            <p:cNvSpPr/>
            <p:nvPr/>
          </p:nvSpPr>
          <p:spPr>
            <a:xfrm>
              <a:off x="682882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</a:t>
              </a:r>
            </a:p>
          </p:txBody>
        </p:sp>
        <p:sp>
          <p:nvSpPr>
            <p:cNvPr id="317" name="Rectangle: Rounded Corners 316"/>
            <p:cNvSpPr/>
            <p:nvPr/>
          </p:nvSpPr>
          <p:spPr>
            <a:xfrm>
              <a:off x="637367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8" name="Freeform: Shape 317"/>
            <p:cNvSpPr/>
            <p:nvPr/>
          </p:nvSpPr>
          <p:spPr>
            <a:xfrm>
              <a:off x="644369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/lib/A</a:t>
              </a:r>
            </a:p>
          </p:txBody>
        </p:sp>
        <p:sp>
          <p:nvSpPr>
            <p:cNvPr id="319" name="Rectangle: Rounded Corners 318"/>
            <p:cNvSpPr/>
            <p:nvPr/>
          </p:nvSpPr>
          <p:spPr>
            <a:xfrm>
              <a:off x="714393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0" name="Freeform: Shape 319"/>
            <p:cNvSpPr/>
            <p:nvPr/>
          </p:nvSpPr>
          <p:spPr>
            <a:xfrm>
              <a:off x="721395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5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341650" y="3174507"/>
            <a:ext cx="9847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nsolas" panose="020B0609020204030204" pitchFamily="49" charset="0"/>
                <a:cs typeface="Consolas" panose="020B0609020204030204" pitchFamily="49" charset="0"/>
              </a:rPr>
              <a:t>ls –l /home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72161"/>
              </p:ext>
            </p:extLst>
          </p:nvPr>
        </p:nvGraphicFramePr>
        <p:xfrm>
          <a:off x="889819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9377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1219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65733"/>
              </p:ext>
            </p:extLst>
          </p:nvPr>
        </p:nvGraphicFramePr>
        <p:xfrm>
          <a:off x="2332703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6846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4103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17181"/>
              </p:ext>
            </p:extLst>
          </p:nvPr>
        </p:nvGraphicFramePr>
        <p:xfrm>
          <a:off x="3775587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41059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546987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456724"/>
              </p:ext>
            </p:extLst>
          </p:nvPr>
        </p:nvGraphicFramePr>
        <p:xfrm>
          <a:off x="5218471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9880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89871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sp>
        <p:nvSpPr>
          <p:cNvPr id="9" name="Callout: Line with Border and Accent Bar 8"/>
          <p:cNvSpPr/>
          <p:nvPr/>
        </p:nvSpPr>
        <p:spPr>
          <a:xfrm flipH="1">
            <a:off x="7306639" y="3168156"/>
            <a:ext cx="1054743" cy="247677"/>
          </a:xfrm>
          <a:prstGeom prst="accentBorderCallout1">
            <a:avLst>
              <a:gd name="adj1" fmla="val 53656"/>
              <a:gd name="adj2" fmla="val -120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ls – l /home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71" y="3357353"/>
            <a:ext cx="400186" cy="729490"/>
          </a:xfrm>
          <a:prstGeom prst="rect">
            <a:avLst/>
          </a:prstGeom>
        </p:spPr>
      </p:pic>
      <p:cxnSp>
        <p:nvCxnSpPr>
          <p:cNvPr id="71" name="Connector: Curved 70"/>
          <p:cNvCxnSpPr>
            <a:cxnSpLocks/>
            <a:stCxn id="17" idx="0"/>
            <a:endCxn id="7" idx="0"/>
          </p:cNvCxnSpPr>
          <p:nvPr/>
        </p:nvCxnSpPr>
        <p:spPr>
          <a:xfrm rot="16200000" flipH="1" flipV="1">
            <a:off x="3225594" y="-707600"/>
            <a:ext cx="189271" cy="3796482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/>
          <p:cNvCxnSpPr>
            <a:cxnSpLocks/>
            <a:stCxn id="17" idx="0"/>
            <a:endCxn id="12" idx="0"/>
          </p:cNvCxnSpPr>
          <p:nvPr/>
        </p:nvCxnSpPr>
        <p:spPr>
          <a:xfrm rot="16200000" flipH="1" flipV="1">
            <a:off x="3947036" y="13842"/>
            <a:ext cx="189271" cy="2353598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/>
          <p:cNvCxnSpPr>
            <a:cxnSpLocks/>
            <a:stCxn id="17" idx="0"/>
            <a:endCxn id="14" idx="0"/>
          </p:cNvCxnSpPr>
          <p:nvPr/>
        </p:nvCxnSpPr>
        <p:spPr>
          <a:xfrm rot="16200000" flipH="1" flipV="1">
            <a:off x="4668478" y="735284"/>
            <a:ext cx="189271" cy="910714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/>
          <p:cNvCxnSpPr>
            <a:cxnSpLocks/>
            <a:stCxn id="7" idx="3"/>
            <a:endCxn id="17" idx="2"/>
          </p:cNvCxnSpPr>
          <p:nvPr/>
        </p:nvCxnSpPr>
        <p:spPr>
          <a:xfrm flipV="1">
            <a:off x="1954160" y="1359019"/>
            <a:ext cx="3264311" cy="688258"/>
          </a:xfrm>
          <a:prstGeom prst="curvedConnector2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/>
          <p:cNvCxnSpPr>
            <a:cxnSpLocks/>
            <a:stCxn id="12" idx="3"/>
            <a:endCxn id="17" idx="2"/>
          </p:cNvCxnSpPr>
          <p:nvPr/>
        </p:nvCxnSpPr>
        <p:spPr>
          <a:xfrm flipV="1">
            <a:off x="3397044" y="1359019"/>
            <a:ext cx="1821427" cy="688258"/>
          </a:xfrm>
          <a:prstGeom prst="curvedConnector2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Curved 92"/>
          <p:cNvCxnSpPr>
            <a:cxnSpLocks/>
            <a:stCxn id="14" idx="3"/>
            <a:endCxn id="17" idx="2"/>
          </p:cNvCxnSpPr>
          <p:nvPr/>
        </p:nvCxnSpPr>
        <p:spPr>
          <a:xfrm flipV="1">
            <a:off x="4839928" y="1359019"/>
            <a:ext cx="378543" cy="688258"/>
          </a:xfrm>
          <a:prstGeom prst="curvedConnector2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/>
          <p:cNvCxnSpPr>
            <a:cxnSpLocks/>
            <a:stCxn id="17" idx="0"/>
            <a:endCxn id="9" idx="3"/>
          </p:cNvCxnSpPr>
          <p:nvPr/>
        </p:nvCxnSpPr>
        <p:spPr>
          <a:xfrm rot="16200000" flipH="1">
            <a:off x="5490165" y="824312"/>
            <a:ext cx="2072150" cy="2615539"/>
          </a:xfrm>
          <a:prstGeom prst="curvedConnector3">
            <a:avLst>
              <a:gd name="adj1" fmla="val -1103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Distributed Metadata Design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986325" y="3772363"/>
            <a:ext cx="1380900" cy="1273370"/>
            <a:chOff x="-44753" y="4200989"/>
            <a:chExt cx="1380900" cy="1273370"/>
          </a:xfrm>
        </p:grpSpPr>
        <p:grpSp>
          <p:nvGrpSpPr>
            <p:cNvPr id="100" name="Group 99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02" name="Block Arc 101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Group 135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Straight Connector 136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314157" y="4858047"/>
              <a:ext cx="69042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CPU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 rot="17435457">
            <a:off x="1471593" y="3830459"/>
            <a:ext cx="492413" cy="1025614"/>
            <a:chOff x="2986529" y="2483251"/>
            <a:chExt cx="507300" cy="1384670"/>
          </a:xfrm>
        </p:grpSpPr>
        <p:sp>
          <p:nvSpPr>
            <p:cNvPr id="142" name="Isosceles Triangle 14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8836778">
              <a:off x="3407476" y="3220221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525043" y="4274650"/>
            <a:ext cx="309566" cy="251343"/>
            <a:chOff x="6453494" y="2317132"/>
            <a:chExt cx="1969724" cy="2047043"/>
          </a:xfrm>
        </p:grpSpPr>
        <p:sp>
          <p:nvSpPr>
            <p:cNvPr id="145" name="Oval 1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85683" y="3559665"/>
            <a:ext cx="393009" cy="486247"/>
          </a:xfrm>
          <a:prstGeom prst="rect">
            <a:avLst/>
          </a:prstGeom>
        </p:spPr>
      </p:pic>
      <p:grpSp>
        <p:nvGrpSpPr>
          <p:cNvPr id="150" name="Group 149"/>
          <p:cNvGrpSpPr/>
          <p:nvPr/>
        </p:nvGrpSpPr>
        <p:grpSpPr>
          <a:xfrm>
            <a:off x="2213145" y="3772363"/>
            <a:ext cx="1380900" cy="1273370"/>
            <a:chOff x="-44753" y="4200989"/>
            <a:chExt cx="1380900" cy="1273370"/>
          </a:xfrm>
        </p:grpSpPr>
        <p:grpSp>
          <p:nvGrpSpPr>
            <p:cNvPr id="151" name="Group 150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53" name="Block Arc 152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Straight Connector 187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14157" y="4858047"/>
              <a:ext cx="744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Network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658778" y="3910778"/>
            <a:ext cx="1019115" cy="1127335"/>
            <a:chOff x="135960" y="4347024"/>
            <a:chExt cx="1019115" cy="1127335"/>
          </a:xfrm>
        </p:grpSpPr>
        <p:grpSp>
          <p:nvGrpSpPr>
            <p:cNvPr id="193" name="Group 192"/>
            <p:cNvGrpSpPr/>
            <p:nvPr/>
          </p:nvGrpSpPr>
          <p:grpSpPr>
            <a:xfrm>
              <a:off x="135960" y="4347024"/>
              <a:ext cx="1019115" cy="1127335"/>
              <a:chOff x="3750988" y="2679534"/>
              <a:chExt cx="1689692" cy="1689692"/>
            </a:xfrm>
          </p:grpSpPr>
          <p:sp>
            <p:nvSpPr>
              <p:cNvPr id="195" name="Block Arc 194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5" name="Straight Connector 224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/>
            <p:cNvSpPr txBox="1"/>
            <p:nvPr/>
          </p:nvSpPr>
          <p:spPr>
            <a:xfrm>
              <a:off x="314157" y="4858047"/>
              <a:ext cx="73108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Latency</a:t>
              </a:r>
            </a:p>
            <a:p>
              <a:pPr algn="ctr"/>
              <a:endParaRPr lang="en-US" sz="800" b="1" dirty="0"/>
            </a:p>
          </p:txBody>
        </p:sp>
      </p:grpSp>
      <p:pic>
        <p:nvPicPr>
          <p:cNvPr id="229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8217" y="4235627"/>
            <a:ext cx="319857" cy="319857"/>
          </a:xfrm>
          <a:prstGeom prst="rect">
            <a:avLst/>
          </a:prstGeom>
        </p:spPr>
      </p:pic>
      <p:grpSp>
        <p:nvGrpSpPr>
          <p:cNvPr id="230" name="Group 229"/>
          <p:cNvGrpSpPr/>
          <p:nvPr/>
        </p:nvGrpSpPr>
        <p:grpSpPr>
          <a:xfrm rot="17688049">
            <a:off x="2699717" y="3821432"/>
            <a:ext cx="492413" cy="1025614"/>
            <a:chOff x="2986529" y="2483251"/>
            <a:chExt cx="507300" cy="1384670"/>
          </a:xfrm>
        </p:grpSpPr>
        <p:sp>
          <p:nvSpPr>
            <p:cNvPr id="231" name="Isosceles Triangle 230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 rot="8836778">
              <a:off x="3407476" y="3220221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33" name="Group 232"/>
          <p:cNvGrpSpPr/>
          <p:nvPr/>
        </p:nvGrpSpPr>
        <p:grpSpPr>
          <a:xfrm rot="17612900">
            <a:off x="3962026" y="3835930"/>
            <a:ext cx="492413" cy="1025614"/>
            <a:chOff x="2986529" y="2483251"/>
            <a:chExt cx="507300" cy="1384670"/>
          </a:xfrm>
        </p:grpSpPr>
        <p:sp>
          <p:nvSpPr>
            <p:cNvPr id="234" name="Isosceles Triangle 233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 rot="8836778">
              <a:off x="3407476" y="3220221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016783" y="4267030"/>
            <a:ext cx="309566" cy="251343"/>
            <a:chOff x="6453494" y="2317132"/>
            <a:chExt cx="1969724" cy="2047043"/>
          </a:xfrm>
        </p:grpSpPr>
        <p:sp>
          <p:nvSpPr>
            <p:cNvPr id="237" name="Oval 23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8" name="Oval 23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751863" y="4274650"/>
            <a:ext cx="309566" cy="251343"/>
            <a:chOff x="6453494" y="2317132"/>
            <a:chExt cx="1969724" cy="2047043"/>
          </a:xfrm>
        </p:grpSpPr>
        <p:sp>
          <p:nvSpPr>
            <p:cNvPr id="241" name="Oval 24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8" name="Picture 1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662" y="4258374"/>
            <a:ext cx="205581" cy="3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17284E-7 L 0.0375 -0.10525 L 0.05087 -0.15679 L 0.05208 -0.26358 L 0.05208 -0.31265 L 0.03368 -0.40864 L 0.02448 -0.43735 L -0.01719 -0.51327 L -0.07222 -0.57377 L -0.12222 -0.58889 L -0.19653 -0.55803 L -0.27187 -0.47346 L -0.28385 -0.45093 L -0.28385 -0.45062 L -0.28385 -0.45093 " pathEditMode="relative" rAng="0" ptsTypes="AAAAAAAAAAAAAAA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717890" y="2462981"/>
            <a:ext cx="24261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89819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9407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1219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332703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7549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4103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775587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4901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546987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218471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1999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89871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sp>
        <p:nvSpPr>
          <p:cNvPr id="9" name="Callout: Line with Border and Accent Bar 8"/>
          <p:cNvSpPr/>
          <p:nvPr/>
        </p:nvSpPr>
        <p:spPr>
          <a:xfrm flipH="1">
            <a:off x="7341649" y="3109676"/>
            <a:ext cx="1054743" cy="247677"/>
          </a:xfrm>
          <a:prstGeom prst="accentBorderCallout1">
            <a:avLst>
              <a:gd name="adj1" fmla="val 53656"/>
              <a:gd name="adj2" fmla="val -120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ls – l /home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71" y="3357353"/>
            <a:ext cx="400186" cy="729490"/>
          </a:xfrm>
          <a:prstGeom prst="rect">
            <a:avLst/>
          </a:prstGeom>
        </p:spPr>
      </p:pic>
      <p:cxnSp>
        <p:nvCxnSpPr>
          <p:cNvPr id="71" name="Connector: Curved 70"/>
          <p:cNvCxnSpPr>
            <a:cxnSpLocks/>
            <a:stCxn id="17" idx="0"/>
            <a:endCxn id="7" idx="0"/>
          </p:cNvCxnSpPr>
          <p:nvPr/>
        </p:nvCxnSpPr>
        <p:spPr>
          <a:xfrm rot="16200000" flipH="1" flipV="1">
            <a:off x="3225594" y="-707600"/>
            <a:ext cx="189271" cy="3796482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/>
          <p:cNvCxnSpPr>
            <a:cxnSpLocks/>
            <a:stCxn id="17" idx="0"/>
            <a:endCxn id="12" idx="0"/>
          </p:cNvCxnSpPr>
          <p:nvPr/>
        </p:nvCxnSpPr>
        <p:spPr>
          <a:xfrm rot="16200000" flipH="1" flipV="1">
            <a:off x="3947036" y="13842"/>
            <a:ext cx="189271" cy="2353598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/>
          <p:cNvCxnSpPr>
            <a:cxnSpLocks/>
            <a:stCxn id="17" idx="0"/>
            <a:endCxn id="14" idx="0"/>
          </p:cNvCxnSpPr>
          <p:nvPr/>
        </p:nvCxnSpPr>
        <p:spPr>
          <a:xfrm rot="16200000" flipH="1" flipV="1">
            <a:off x="4668478" y="735284"/>
            <a:ext cx="189271" cy="910714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/>
          <p:cNvCxnSpPr>
            <a:cxnSpLocks/>
            <a:stCxn id="3" idx="2"/>
            <a:endCxn id="17" idx="2"/>
          </p:cNvCxnSpPr>
          <p:nvPr/>
        </p:nvCxnSpPr>
        <p:spPr>
          <a:xfrm rot="5400000" flipH="1" flipV="1">
            <a:off x="3064533" y="-279795"/>
            <a:ext cx="515124" cy="3792751"/>
          </a:xfrm>
          <a:prstGeom prst="curvedConnector3">
            <a:avLst>
              <a:gd name="adj1" fmla="val -44378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/>
          <p:cNvCxnSpPr>
            <a:cxnSpLocks/>
            <a:stCxn id="231" idx="2"/>
            <a:endCxn id="17" idx="2"/>
          </p:cNvCxnSpPr>
          <p:nvPr/>
        </p:nvCxnSpPr>
        <p:spPr>
          <a:xfrm rot="5400000" flipH="1" flipV="1">
            <a:off x="3795730" y="424146"/>
            <a:ext cx="487868" cy="2357613"/>
          </a:xfrm>
          <a:prstGeom prst="curvedConnector3">
            <a:avLst>
              <a:gd name="adj1" fmla="val -46857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Curved 92"/>
          <p:cNvCxnSpPr>
            <a:cxnSpLocks/>
            <a:stCxn id="232" idx="2"/>
            <a:endCxn id="17" idx="2"/>
          </p:cNvCxnSpPr>
          <p:nvPr/>
        </p:nvCxnSpPr>
        <p:spPr>
          <a:xfrm rot="5400000" flipH="1" flipV="1">
            <a:off x="4503687" y="1159359"/>
            <a:ext cx="515124" cy="914444"/>
          </a:xfrm>
          <a:prstGeom prst="curvedConnector3">
            <a:avLst>
              <a:gd name="adj1" fmla="val -44378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/>
          <p:cNvCxnSpPr>
            <a:cxnSpLocks/>
            <a:stCxn id="17" idx="0"/>
            <a:endCxn id="9" idx="3"/>
          </p:cNvCxnSpPr>
          <p:nvPr/>
        </p:nvCxnSpPr>
        <p:spPr>
          <a:xfrm rot="16200000" flipH="1">
            <a:off x="5536910" y="777567"/>
            <a:ext cx="2013670" cy="2650549"/>
          </a:xfrm>
          <a:prstGeom prst="curvedConnector3">
            <a:avLst>
              <a:gd name="adj1" fmla="val -1135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Distributed Full Table Scans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938700" y="3762838"/>
            <a:ext cx="1380900" cy="1273370"/>
            <a:chOff x="-44753" y="4200989"/>
            <a:chExt cx="1380900" cy="1273370"/>
          </a:xfrm>
        </p:grpSpPr>
        <p:grpSp>
          <p:nvGrpSpPr>
            <p:cNvPr id="100" name="Group 99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02" name="Block Arc 101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Group 135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Straight Connector 136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314157" y="4858047"/>
              <a:ext cx="69042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CPU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 rot="8121479">
            <a:off x="1453315" y="3879897"/>
            <a:ext cx="404878" cy="1027933"/>
            <a:chOff x="2986529" y="2483251"/>
            <a:chExt cx="417119" cy="1387801"/>
          </a:xfrm>
        </p:grpSpPr>
        <p:sp>
          <p:nvSpPr>
            <p:cNvPr id="142" name="Isosceles Triangle 14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477418" y="4265125"/>
            <a:ext cx="309566" cy="251343"/>
            <a:chOff x="6453494" y="2317132"/>
            <a:chExt cx="1969724" cy="2047043"/>
          </a:xfrm>
        </p:grpSpPr>
        <p:sp>
          <p:nvSpPr>
            <p:cNvPr id="145" name="Oval 1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65520" y="3762838"/>
            <a:ext cx="1380900" cy="1273370"/>
            <a:chOff x="-44753" y="4200989"/>
            <a:chExt cx="1380900" cy="1273370"/>
          </a:xfrm>
        </p:grpSpPr>
        <p:grpSp>
          <p:nvGrpSpPr>
            <p:cNvPr id="151" name="Group 150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53" name="Block Arc 152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Straight Connector 187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14157" y="4858047"/>
              <a:ext cx="744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Network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611153" y="3901253"/>
            <a:ext cx="1019115" cy="1127335"/>
            <a:chOff x="135960" y="4347024"/>
            <a:chExt cx="1019115" cy="1127335"/>
          </a:xfrm>
        </p:grpSpPr>
        <p:grpSp>
          <p:nvGrpSpPr>
            <p:cNvPr id="193" name="Group 192"/>
            <p:cNvGrpSpPr/>
            <p:nvPr/>
          </p:nvGrpSpPr>
          <p:grpSpPr>
            <a:xfrm>
              <a:off x="135960" y="4347024"/>
              <a:ext cx="1019115" cy="1127335"/>
              <a:chOff x="3750988" y="2679534"/>
              <a:chExt cx="1689692" cy="1689692"/>
            </a:xfrm>
          </p:grpSpPr>
          <p:sp>
            <p:nvSpPr>
              <p:cNvPr id="195" name="Block Arc 194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5" name="Straight Connector 224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/>
            <p:cNvSpPr txBox="1"/>
            <p:nvPr/>
          </p:nvSpPr>
          <p:spPr>
            <a:xfrm>
              <a:off x="314157" y="4858047"/>
              <a:ext cx="73108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Latency</a:t>
              </a:r>
            </a:p>
            <a:p>
              <a:pPr algn="ctr"/>
              <a:endParaRPr lang="en-US" sz="800" b="1" dirty="0"/>
            </a:p>
          </p:txBody>
        </p:sp>
      </p:grpSp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05111" y="4240171"/>
            <a:ext cx="319857" cy="319857"/>
          </a:xfrm>
          <a:prstGeom prst="rect">
            <a:avLst/>
          </a:prstGeom>
        </p:spPr>
      </p:pic>
      <p:sp>
        <p:nvSpPr>
          <p:cNvPr id="244" name="Rectangle 243"/>
          <p:cNvSpPr/>
          <p:nvPr/>
        </p:nvSpPr>
        <p:spPr>
          <a:xfrm>
            <a:off x="779331" y="1614488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>
            <a:off x="2260290" y="2716017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>
            <a:off x="3685490" y="1614488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Rectangle 246"/>
          <p:cNvSpPr/>
          <p:nvPr/>
        </p:nvSpPr>
        <p:spPr>
          <a:xfrm>
            <a:off x="5122359" y="2732821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8" name="Group 247"/>
          <p:cNvGrpSpPr/>
          <p:nvPr/>
        </p:nvGrpSpPr>
        <p:grpSpPr>
          <a:xfrm rot="8232802">
            <a:off x="2690587" y="3889309"/>
            <a:ext cx="404878" cy="1027933"/>
            <a:chOff x="2986529" y="2483251"/>
            <a:chExt cx="417119" cy="1387801"/>
          </a:xfrm>
        </p:grpSpPr>
        <p:sp>
          <p:nvSpPr>
            <p:cNvPr id="249" name="Isosceles Triangle 248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704238" y="4265125"/>
            <a:ext cx="309566" cy="251343"/>
            <a:chOff x="6453494" y="2317132"/>
            <a:chExt cx="1969724" cy="2047043"/>
          </a:xfrm>
        </p:grpSpPr>
        <p:sp>
          <p:nvSpPr>
            <p:cNvPr id="241" name="Oval 24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 rot="7772987">
            <a:off x="3902553" y="3867307"/>
            <a:ext cx="404878" cy="1027933"/>
            <a:chOff x="2986529" y="2483251"/>
            <a:chExt cx="417119" cy="1387801"/>
          </a:xfrm>
        </p:grpSpPr>
        <p:sp>
          <p:nvSpPr>
            <p:cNvPr id="252" name="Isosceles Triangle 25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3969158" y="4257505"/>
            <a:ext cx="309566" cy="251343"/>
            <a:chOff x="6453494" y="2317132"/>
            <a:chExt cx="1969724" cy="2047043"/>
          </a:xfrm>
        </p:grpSpPr>
        <p:sp>
          <p:nvSpPr>
            <p:cNvPr id="237" name="Oval 23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8" name="Oval 23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38058" y="3577035"/>
            <a:ext cx="393009" cy="486247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570" y="4157132"/>
            <a:ext cx="441932" cy="441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7949" y="428973"/>
            <a:ext cx="1973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/home/B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880" y="1608672"/>
            <a:ext cx="1059680" cy="265471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331018" y="1581416"/>
            <a:ext cx="1059680" cy="265471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774187" y="1608672"/>
            <a:ext cx="1059680" cy="265471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37" y="4141718"/>
            <a:ext cx="441932" cy="441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583" y="2782055"/>
            <a:ext cx="59385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 rot="19967903">
            <a:off x="1726292" y="2052406"/>
            <a:ext cx="517419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Full Table Scan Operations</a:t>
            </a:r>
          </a:p>
          <a:p>
            <a:pPr algn="ctr"/>
            <a:r>
              <a:rPr lang="en-US" sz="2000" b="1" dirty="0">
                <a:solidFill>
                  <a:srgbClr val="FFC000"/>
                </a:solidFill>
              </a:rPr>
              <a:t>Do not Scale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227" y="4224790"/>
            <a:ext cx="205581" cy="3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17 3.20988E-6 L 0.03351 -0.07963 L 0.04531 -0.11821 L 0.04653 -0.19877 L 0.04653 -0.2355 L 0.03004 -0.30803 L 0.02188 -0.32963 L -0.0151 -0.38642 L -0.06389 -0.4321 L -0.10833 -0.44321 L -0.1743 -0.42006 L -0.24114 -0.35648 L -0.25156 -0.33982 L -0.25156 -0.33951 L -0.25156 -0.339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2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2.22222E-6 L 0.00347 0.218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092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4.69136E-6 L -0.00313 -0.222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1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2.22222E-6 L -0.00156 0.218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09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1.7284E-6 L 0.00208 -0.231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1482 L 0.11754 -0.03334 L 0.20782 0.09259 L 0.21997 0.31635 L 0.22084 0.38827 " pathEditMode="relative" rAng="0" ptsTypes="AAAAA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4" grpId="3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" grpId="0"/>
      <p:bldP spid="2" grpId="1"/>
      <p:bldP spid="3" grpId="0" animBg="1"/>
      <p:bldP spid="231" grpId="0" animBg="1"/>
      <p:bldP spid="232" grpId="0" animBg="1"/>
      <p:bldP spid="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717890" y="2309264"/>
            <a:ext cx="2426110" cy="677108"/>
          </a:xfrm>
          <a:prstGeom prst="rect">
            <a:avLst/>
          </a:prstGeom>
          <a:noFill/>
          <a:ln>
            <a:noFill/>
          </a:ln>
          <a:effectLst>
            <a:glow rad="12700">
              <a:schemeClr val="accent1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glow rad="381000">
                    <a:schemeClr val="accent1">
                      <a:satMod val="175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WITH(INDEX(name))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89819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9407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1219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332703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7549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4103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01150"/>
              </p:ext>
            </p:extLst>
          </p:nvPr>
        </p:nvGraphicFramePr>
        <p:xfrm>
          <a:off x="3775587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DB Node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/home/B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/lib/A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4901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546987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218471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1999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89871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sp>
        <p:nvSpPr>
          <p:cNvPr id="9" name="Callout: Line with Border and Accent Bar 8"/>
          <p:cNvSpPr/>
          <p:nvPr/>
        </p:nvSpPr>
        <p:spPr>
          <a:xfrm flipH="1">
            <a:off x="7341649" y="3109676"/>
            <a:ext cx="1054743" cy="247677"/>
          </a:xfrm>
          <a:prstGeom prst="accentBorderCallout1">
            <a:avLst>
              <a:gd name="adj1" fmla="val 53656"/>
              <a:gd name="adj2" fmla="val -120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ls – l /home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71" y="3357353"/>
            <a:ext cx="400186" cy="729490"/>
          </a:xfrm>
          <a:prstGeom prst="rect">
            <a:avLst/>
          </a:prstGeom>
        </p:spPr>
      </p:pic>
      <p:cxnSp>
        <p:nvCxnSpPr>
          <p:cNvPr id="71" name="Connector: Curved 70"/>
          <p:cNvCxnSpPr>
            <a:cxnSpLocks/>
            <a:stCxn id="17" idx="0"/>
            <a:endCxn id="7" idx="0"/>
          </p:cNvCxnSpPr>
          <p:nvPr/>
        </p:nvCxnSpPr>
        <p:spPr>
          <a:xfrm rot="16200000" flipH="1" flipV="1">
            <a:off x="3225594" y="-707600"/>
            <a:ext cx="189271" cy="3796482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/>
          <p:cNvCxnSpPr>
            <a:cxnSpLocks/>
            <a:stCxn id="17" idx="0"/>
            <a:endCxn id="12" idx="0"/>
          </p:cNvCxnSpPr>
          <p:nvPr/>
        </p:nvCxnSpPr>
        <p:spPr>
          <a:xfrm rot="16200000" flipH="1" flipV="1">
            <a:off x="3947036" y="13842"/>
            <a:ext cx="189271" cy="2353598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/>
          <p:cNvCxnSpPr>
            <a:cxnSpLocks/>
            <a:stCxn id="17" idx="0"/>
            <a:endCxn id="14" idx="0"/>
          </p:cNvCxnSpPr>
          <p:nvPr/>
        </p:nvCxnSpPr>
        <p:spPr>
          <a:xfrm rot="16200000" flipH="1" flipV="1">
            <a:off x="4668478" y="735284"/>
            <a:ext cx="189271" cy="910714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/>
          <p:cNvCxnSpPr>
            <a:cxnSpLocks/>
            <a:stCxn id="3" idx="2"/>
            <a:endCxn id="17" idx="2"/>
          </p:cNvCxnSpPr>
          <p:nvPr/>
        </p:nvCxnSpPr>
        <p:spPr>
          <a:xfrm rot="5400000" flipH="1" flipV="1">
            <a:off x="3064533" y="-279795"/>
            <a:ext cx="515124" cy="3792751"/>
          </a:xfrm>
          <a:prstGeom prst="curvedConnector3">
            <a:avLst>
              <a:gd name="adj1" fmla="val -44378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/>
          <p:cNvCxnSpPr>
            <a:cxnSpLocks/>
            <a:stCxn id="231" idx="2"/>
            <a:endCxn id="17" idx="2"/>
          </p:cNvCxnSpPr>
          <p:nvPr/>
        </p:nvCxnSpPr>
        <p:spPr>
          <a:xfrm rot="5400000" flipH="1" flipV="1">
            <a:off x="3795730" y="424146"/>
            <a:ext cx="487868" cy="2357613"/>
          </a:xfrm>
          <a:prstGeom prst="curvedConnector3">
            <a:avLst>
              <a:gd name="adj1" fmla="val -46857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Curved 92"/>
          <p:cNvCxnSpPr>
            <a:cxnSpLocks/>
            <a:stCxn id="232" idx="2"/>
            <a:endCxn id="17" idx="2"/>
          </p:cNvCxnSpPr>
          <p:nvPr/>
        </p:nvCxnSpPr>
        <p:spPr>
          <a:xfrm rot="5400000" flipH="1" flipV="1">
            <a:off x="4503687" y="1159359"/>
            <a:ext cx="515124" cy="914444"/>
          </a:xfrm>
          <a:prstGeom prst="curvedConnector3">
            <a:avLst>
              <a:gd name="adj1" fmla="val -44378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/>
          <p:cNvCxnSpPr>
            <a:cxnSpLocks/>
            <a:stCxn id="17" idx="0"/>
            <a:endCxn id="9" idx="3"/>
          </p:cNvCxnSpPr>
          <p:nvPr/>
        </p:nvCxnSpPr>
        <p:spPr>
          <a:xfrm rot="16200000" flipH="1">
            <a:off x="5536910" y="777567"/>
            <a:ext cx="2013670" cy="2650549"/>
          </a:xfrm>
          <a:prstGeom prst="curvedConnector3">
            <a:avLst>
              <a:gd name="adj1" fmla="val -1135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Distributed Index Scan Operations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1014900" y="3743788"/>
            <a:ext cx="1380900" cy="1273370"/>
            <a:chOff x="-44753" y="4200989"/>
            <a:chExt cx="1380900" cy="1273370"/>
          </a:xfrm>
        </p:grpSpPr>
        <p:grpSp>
          <p:nvGrpSpPr>
            <p:cNvPr id="100" name="Group 99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02" name="Block Arc 101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Group 135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Straight Connector 136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314157" y="4858047"/>
              <a:ext cx="69042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CPU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 rot="669245">
            <a:off x="1529515" y="3860847"/>
            <a:ext cx="404878" cy="1027933"/>
            <a:chOff x="2986529" y="2483251"/>
            <a:chExt cx="417119" cy="1387801"/>
          </a:xfrm>
        </p:grpSpPr>
        <p:sp>
          <p:nvSpPr>
            <p:cNvPr id="142" name="Isosceles Triangle 14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553618" y="4246075"/>
            <a:ext cx="309566" cy="251343"/>
            <a:chOff x="6453494" y="2317132"/>
            <a:chExt cx="1969724" cy="2047043"/>
          </a:xfrm>
        </p:grpSpPr>
        <p:sp>
          <p:nvSpPr>
            <p:cNvPr id="145" name="Oval 1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241720" y="3743788"/>
            <a:ext cx="1380900" cy="1273370"/>
            <a:chOff x="-44753" y="4200989"/>
            <a:chExt cx="1380900" cy="1273370"/>
          </a:xfrm>
        </p:grpSpPr>
        <p:grpSp>
          <p:nvGrpSpPr>
            <p:cNvPr id="151" name="Group 150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53" name="Block Arc 152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Straight Connector 187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14157" y="4858047"/>
              <a:ext cx="744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Network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687353" y="3882203"/>
            <a:ext cx="1019115" cy="1127335"/>
            <a:chOff x="135960" y="4347024"/>
            <a:chExt cx="1019115" cy="1127335"/>
          </a:xfrm>
        </p:grpSpPr>
        <p:grpSp>
          <p:nvGrpSpPr>
            <p:cNvPr id="193" name="Group 192"/>
            <p:cNvGrpSpPr/>
            <p:nvPr/>
          </p:nvGrpSpPr>
          <p:grpSpPr>
            <a:xfrm>
              <a:off x="135960" y="4347024"/>
              <a:ext cx="1019115" cy="1127335"/>
              <a:chOff x="3750988" y="2679534"/>
              <a:chExt cx="1689692" cy="1689692"/>
            </a:xfrm>
          </p:grpSpPr>
          <p:sp>
            <p:nvSpPr>
              <p:cNvPr id="195" name="Block Arc 194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5" name="Straight Connector 224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/>
            <p:cNvSpPr txBox="1"/>
            <p:nvPr/>
          </p:nvSpPr>
          <p:spPr>
            <a:xfrm>
              <a:off x="314157" y="4858047"/>
              <a:ext cx="73108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Latency</a:t>
              </a:r>
            </a:p>
            <a:p>
              <a:pPr algn="ctr"/>
              <a:endParaRPr lang="en-US" sz="800" b="1" dirty="0"/>
            </a:p>
          </p:txBody>
        </p:sp>
      </p:grpSp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98360" y="4222687"/>
            <a:ext cx="319857" cy="319857"/>
          </a:xfrm>
          <a:prstGeom prst="rect">
            <a:avLst/>
          </a:prstGeom>
        </p:spPr>
      </p:pic>
      <p:sp>
        <p:nvSpPr>
          <p:cNvPr id="244" name="Rectangle 243"/>
          <p:cNvSpPr/>
          <p:nvPr/>
        </p:nvSpPr>
        <p:spPr>
          <a:xfrm>
            <a:off x="779331" y="1614488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>
            <a:off x="2235935" y="1816841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>
            <a:off x="3685490" y="1553528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8" name="Group 247"/>
          <p:cNvGrpSpPr/>
          <p:nvPr/>
        </p:nvGrpSpPr>
        <p:grpSpPr>
          <a:xfrm rot="7333031">
            <a:off x="2766787" y="3870259"/>
            <a:ext cx="404878" cy="1027933"/>
            <a:chOff x="2986529" y="2483251"/>
            <a:chExt cx="417119" cy="1387801"/>
          </a:xfrm>
        </p:grpSpPr>
        <p:sp>
          <p:nvSpPr>
            <p:cNvPr id="249" name="Isosceles Triangle 248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780438" y="4246075"/>
            <a:ext cx="309566" cy="251343"/>
            <a:chOff x="6453494" y="2317132"/>
            <a:chExt cx="1969724" cy="2047043"/>
          </a:xfrm>
        </p:grpSpPr>
        <p:sp>
          <p:nvSpPr>
            <p:cNvPr id="241" name="Oval 24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 rot="4894814">
            <a:off x="3993041" y="3833969"/>
            <a:ext cx="404878" cy="1027933"/>
            <a:chOff x="2986529" y="2483251"/>
            <a:chExt cx="417119" cy="1387801"/>
          </a:xfrm>
        </p:grpSpPr>
        <p:sp>
          <p:nvSpPr>
            <p:cNvPr id="252" name="Isosceles Triangle 25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045358" y="4238455"/>
            <a:ext cx="309566" cy="251343"/>
            <a:chOff x="6453494" y="2317132"/>
            <a:chExt cx="1969724" cy="2047043"/>
          </a:xfrm>
        </p:grpSpPr>
        <p:sp>
          <p:nvSpPr>
            <p:cNvPr id="237" name="Oval 23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8" name="Oval 23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4258" y="3557985"/>
            <a:ext cx="393009" cy="486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7949" y="428973"/>
            <a:ext cx="1973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/home/B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880" y="1608672"/>
            <a:ext cx="1059680" cy="265471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331018" y="1581416"/>
            <a:ext cx="1059680" cy="265471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774187" y="1608672"/>
            <a:ext cx="1059680" cy="265471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837" y="4122668"/>
            <a:ext cx="441932" cy="44193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80455" y="1233019"/>
            <a:ext cx="5115094" cy="625695"/>
            <a:chOff x="404295" y="1234039"/>
            <a:chExt cx="5115094" cy="6256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295" y="1287878"/>
              <a:ext cx="589137" cy="571856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2078" y="1257022"/>
              <a:ext cx="589137" cy="571856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6728" y="1264652"/>
              <a:ext cx="589137" cy="571856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0252" y="1234039"/>
              <a:ext cx="589137" cy="571856"/>
            </a:xfrm>
            <a:prstGeom prst="rect">
              <a:avLst/>
            </a:prstGeom>
          </p:spPr>
        </p:pic>
      </p:grpSp>
      <p:sp>
        <p:nvSpPr>
          <p:cNvPr id="255" name="TextBox 254"/>
          <p:cNvSpPr txBox="1"/>
          <p:nvPr/>
        </p:nvSpPr>
        <p:spPr>
          <a:xfrm>
            <a:off x="831583" y="2782055"/>
            <a:ext cx="59385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</a:t>
            </a:r>
          </a:p>
          <a:p>
            <a:r>
              <a:rPr lang="en-US" sz="2000" b="1" dirty="0">
                <a:solidFill>
                  <a:srgbClr val="C00000"/>
                </a:solidFill>
                <a:effectLst>
                  <a:glow rad="381000">
                    <a:schemeClr val="accent1">
                      <a:satMod val="175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WITH(INDEX(name))</a:t>
            </a:r>
          </a:p>
        </p:txBody>
      </p:sp>
      <p:sp>
        <p:nvSpPr>
          <p:cNvPr id="5" name="Rectangle 4"/>
          <p:cNvSpPr/>
          <p:nvPr/>
        </p:nvSpPr>
        <p:spPr>
          <a:xfrm rot="19967903">
            <a:off x="1340944" y="2060244"/>
            <a:ext cx="6190251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Distributed Index Scan Operations</a:t>
            </a:r>
          </a:p>
          <a:p>
            <a:pPr algn="ctr"/>
            <a:r>
              <a:rPr lang="en-US" sz="2000" b="1" dirty="0">
                <a:solidFill>
                  <a:srgbClr val="FFC000"/>
                </a:solidFill>
              </a:rPr>
              <a:t>Scale Poorly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369" y="4201465"/>
            <a:ext cx="205581" cy="3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17 -4.81481E-6 L 0.03351 -0.07962 L 0.04531 -0.11821 L 0.04653 -0.19876 L 0.04653 -0.23549 L 0.03004 -0.30802 L 0.02188 -0.32962 L -0.0151 -0.38641 L -0.06389 -0.43209 L -0.10833 -0.44321 L -0.1743 -0.42006 L -0.24114 -0.35648 L -0.25156 -0.33981 L -0.25156 -0.3395 L -0.25156 -0.33981 " pathEditMode="relative" rAng="0" ptsTypes="AAAAAAAAAAAAA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2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2.22222E-6 L -0.0026 0.05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5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4.69136E-6 L -0.00034 -0.063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2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0.0108 L -0.00104 0.05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1482 L 0.11754 -0.03334 L 0.20782 0.09259 L 0.21997 0.31635 L 0.22084 0.38827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4" grpId="2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" grpId="0"/>
      <p:bldP spid="2" grpId="1"/>
      <p:bldP spid="3" grpId="0" animBg="1"/>
      <p:bldP spid="231" grpId="0" animBg="1"/>
      <p:bldP spid="232" grpId="0" animBg="1"/>
      <p:bldP spid="25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51263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40" y="9426"/>
            <a:ext cx="8520600" cy="572700"/>
          </a:xfrm>
        </p:spPr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Problem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019" y="937171"/>
            <a:ext cx="8823960" cy="3575304"/>
            <a:chOff x="160019" y="1018371"/>
            <a:chExt cx="8823960" cy="35753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19" y="1018371"/>
              <a:ext cx="8823960" cy="357530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3490" y="2278816"/>
              <a:ext cx="217987" cy="217987"/>
            </a:xfrm>
            <a:prstGeom prst="rect">
              <a:avLst/>
            </a:prstGeom>
          </p:spPr>
        </p:pic>
      </p:grpSp>
      <p:sp>
        <p:nvSpPr>
          <p:cNvPr id="9" name="Arrow: Down 8"/>
          <p:cNvSpPr/>
          <p:nvPr/>
        </p:nvSpPr>
        <p:spPr>
          <a:xfrm>
            <a:off x="600075" y="1358601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/>
          <p:cNvSpPr/>
          <p:nvPr/>
        </p:nvSpPr>
        <p:spPr>
          <a:xfrm>
            <a:off x="1487585" y="1358601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>
            <a:off x="2447925" y="1358601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/>
          <p:cNvSpPr/>
          <p:nvPr/>
        </p:nvSpPr>
        <p:spPr>
          <a:xfrm>
            <a:off x="3408265" y="1358601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/>
          <p:cNvSpPr/>
          <p:nvPr/>
        </p:nvSpPr>
        <p:spPr>
          <a:xfrm>
            <a:off x="4441477" y="1371510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/>
          <p:cNvSpPr/>
          <p:nvPr/>
        </p:nvSpPr>
        <p:spPr>
          <a:xfrm>
            <a:off x="5328987" y="1371510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>
            <a:off x="6289327" y="1371510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/>
          <p:cNvSpPr/>
          <p:nvPr/>
        </p:nvSpPr>
        <p:spPr>
          <a:xfrm>
            <a:off x="7249667" y="1371510"/>
            <a:ext cx="484632" cy="502158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2775" y="4663216"/>
            <a:ext cx="2762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Hadoop Software Stack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1743075" y="3505200"/>
            <a:ext cx="1189482" cy="866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2.96296E-6 L 0.39375 0.45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2296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6296E-6 L 0.2967 0.45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227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2.96296E-6 L 0.19166 0.453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26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2.96296E-6 L 0.08663 0.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2.09877E-6 L -0.02639 0.434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217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09877E-6 L -0.12344 0.475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2376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2.09877E-6 L -0.22848 0.46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230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2.09877E-6 L -0.33351 0.451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2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5" grpId="0" animBg="1"/>
      <p:bldP spid="7" grpId="0" animBg="1"/>
      <p:bldP spid="7" grpId="1" animBg="1"/>
      <p:bldP spid="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HopsFS</a:t>
            </a:r>
            <a:r>
              <a:rPr lang="en-US" dirty="0"/>
              <a:t>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Uses NewSQL Relational Database that allows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User Defined Partitioning (UDP): </a:t>
            </a:r>
            <a:r>
              <a:rPr lang="en-US" dirty="0"/>
              <a:t>Take control of how the data is distributed across difference database nodes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Distribution Aware Transactions (DAT): </a:t>
            </a:r>
            <a:r>
              <a:rPr lang="en-US" dirty="0"/>
              <a:t>Take control over which Transaction Coordinator handles which file system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527943" y="701804"/>
            <a:ext cx="5553282" cy="1559995"/>
            <a:chOff x="634885" y="-1147598"/>
            <a:chExt cx="5553282" cy="155999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23" y="-879806"/>
              <a:ext cx="885340" cy="129220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692" y="-879806"/>
              <a:ext cx="885340" cy="129220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694" y="-917988"/>
              <a:ext cx="885340" cy="12922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885" y="-917989"/>
              <a:ext cx="885340" cy="129220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34885" y="-1118995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49195" y="-1100219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61252" y="-1147598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26658" y="-1138402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 Node 4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89819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2332703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/>
          </p:nvPr>
        </p:nvGraphicFramePr>
        <p:xfrm>
          <a:off x="3770445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/>
          </p:nvPr>
        </p:nvGraphicFramePr>
        <p:xfrm>
          <a:off x="5211690" y="1285277"/>
          <a:ext cx="1064341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 err="1"/>
                        <a:t>Inodes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</a:tbl>
          </a:graphicData>
        </a:graphic>
      </p:graphicFrame>
      <p:sp>
        <p:nvSpPr>
          <p:cNvPr id="19" name="Freeform: Shape 18"/>
          <p:cNvSpPr/>
          <p:nvPr/>
        </p:nvSpPr>
        <p:spPr>
          <a:xfrm>
            <a:off x="692151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/>
          <p:cNvSpPr/>
          <p:nvPr/>
        </p:nvSpPr>
        <p:spPr>
          <a:xfrm>
            <a:off x="653638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/>
          <p:cNvSpPr/>
          <p:nvPr/>
        </p:nvSpPr>
        <p:spPr>
          <a:xfrm>
            <a:off x="4610730" y="3661731"/>
            <a:ext cx="231077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2310779" y="124904"/>
                </a:lnTo>
                <a:lnTo>
                  <a:pt x="2310779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/>
          <p:cNvSpPr/>
          <p:nvPr/>
        </p:nvSpPr>
        <p:spPr>
          <a:xfrm>
            <a:off x="538099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/>
          <p:cNvSpPr/>
          <p:nvPr/>
        </p:nvSpPr>
        <p:spPr>
          <a:xfrm>
            <a:off x="499586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/>
          <p:cNvSpPr/>
          <p:nvPr/>
        </p:nvSpPr>
        <p:spPr>
          <a:xfrm>
            <a:off x="4610730" y="3661731"/>
            <a:ext cx="77025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770259" y="124904"/>
                </a:lnTo>
                <a:lnTo>
                  <a:pt x="770259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: Shape 24"/>
          <p:cNvSpPr/>
          <p:nvPr/>
        </p:nvSpPr>
        <p:spPr>
          <a:xfrm>
            <a:off x="384047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/>
          <p:cNvSpPr/>
          <p:nvPr/>
        </p:nvSpPr>
        <p:spPr>
          <a:xfrm>
            <a:off x="345534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: Shape 26"/>
          <p:cNvSpPr/>
          <p:nvPr/>
        </p:nvSpPr>
        <p:spPr>
          <a:xfrm>
            <a:off x="3840470" y="3661731"/>
            <a:ext cx="77025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0259" y="0"/>
                </a:moveTo>
                <a:lnTo>
                  <a:pt x="77025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/>
          <p:cNvSpPr/>
          <p:nvPr/>
        </p:nvSpPr>
        <p:spPr>
          <a:xfrm>
            <a:off x="229995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904"/>
                </a:lnTo>
                <a:lnTo>
                  <a:pt x="385129" y="124904"/>
                </a:lnTo>
                <a:lnTo>
                  <a:pt x="385129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: Shape 28"/>
          <p:cNvSpPr/>
          <p:nvPr/>
        </p:nvSpPr>
        <p:spPr>
          <a:xfrm>
            <a:off x="1914820" y="4245203"/>
            <a:ext cx="38512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5129" y="0"/>
                </a:moveTo>
                <a:lnTo>
                  <a:pt x="38512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: Shape 29"/>
          <p:cNvSpPr/>
          <p:nvPr/>
        </p:nvSpPr>
        <p:spPr>
          <a:xfrm>
            <a:off x="2299950" y="3661731"/>
            <a:ext cx="2310779" cy="1832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10779" y="0"/>
                </a:moveTo>
                <a:lnTo>
                  <a:pt x="2310779" y="124904"/>
                </a:lnTo>
                <a:lnTo>
                  <a:pt x="0" y="124904"/>
                </a:lnTo>
                <a:lnTo>
                  <a:pt x="0" y="1832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30"/>
          <p:cNvSpPr/>
          <p:nvPr/>
        </p:nvSpPr>
        <p:spPr>
          <a:xfrm>
            <a:off x="4295623" y="3261546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: Shape 31"/>
          <p:cNvSpPr/>
          <p:nvPr/>
        </p:nvSpPr>
        <p:spPr>
          <a:xfrm>
            <a:off x="4365647" y="3328069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198484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: Shape 33"/>
          <p:cNvSpPr/>
          <p:nvPr/>
        </p:nvSpPr>
        <p:spPr>
          <a:xfrm>
            <a:off x="205486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/home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159971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: Shape 35"/>
          <p:cNvSpPr/>
          <p:nvPr/>
        </p:nvSpPr>
        <p:spPr>
          <a:xfrm>
            <a:off x="166973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/home/A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236997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: Shape 37"/>
          <p:cNvSpPr/>
          <p:nvPr/>
        </p:nvSpPr>
        <p:spPr>
          <a:xfrm>
            <a:off x="243999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/home/B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352536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: Shape 39"/>
          <p:cNvSpPr/>
          <p:nvPr/>
        </p:nvSpPr>
        <p:spPr>
          <a:xfrm>
            <a:off x="359538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  <a:r>
              <a:rPr lang="en-US" sz="1100" kern="1200" dirty="0" err="1"/>
              <a:t>usr</a:t>
            </a:r>
            <a:endParaRPr lang="en-US" sz="1100" kern="1200" dirty="0"/>
          </a:p>
        </p:txBody>
      </p:sp>
      <p:sp>
        <p:nvSpPr>
          <p:cNvPr id="41" name="Rectangle: Rounded Corners 40"/>
          <p:cNvSpPr/>
          <p:nvPr/>
        </p:nvSpPr>
        <p:spPr>
          <a:xfrm>
            <a:off x="314023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: Shape 41"/>
          <p:cNvSpPr/>
          <p:nvPr/>
        </p:nvSpPr>
        <p:spPr>
          <a:xfrm>
            <a:off x="321025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  <a:r>
              <a:rPr lang="en-US" sz="1100" kern="1200" dirty="0" err="1"/>
              <a:t>usr</a:t>
            </a:r>
            <a:r>
              <a:rPr lang="en-US" sz="1100" kern="1200" dirty="0"/>
              <a:t>/A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391049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reeform: Shape 43"/>
          <p:cNvSpPr/>
          <p:nvPr/>
        </p:nvSpPr>
        <p:spPr>
          <a:xfrm>
            <a:off x="398051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</a:t>
            </a:r>
            <a:r>
              <a:rPr lang="en-US" sz="1100" kern="1200" dirty="0" err="1"/>
              <a:t>usr</a:t>
            </a:r>
            <a:r>
              <a:rPr lang="en-US" sz="1100" kern="1200" dirty="0"/>
              <a:t>/B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506588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reeform: Shape 45"/>
          <p:cNvSpPr/>
          <p:nvPr/>
        </p:nvSpPr>
        <p:spPr>
          <a:xfrm>
            <a:off x="513590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/bin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468075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reeform: Shape 47"/>
          <p:cNvSpPr/>
          <p:nvPr/>
        </p:nvSpPr>
        <p:spPr>
          <a:xfrm>
            <a:off x="475077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/bin/A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545101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Freeform: Shape 49"/>
          <p:cNvSpPr/>
          <p:nvPr/>
        </p:nvSpPr>
        <p:spPr>
          <a:xfrm>
            <a:off x="552103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/bin/B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6606403" y="3845018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reeform: Shape 51"/>
          <p:cNvSpPr/>
          <p:nvPr/>
        </p:nvSpPr>
        <p:spPr>
          <a:xfrm>
            <a:off x="6676427" y="3911541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/lib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622127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Freeform: Shape 53"/>
          <p:cNvSpPr/>
          <p:nvPr/>
        </p:nvSpPr>
        <p:spPr>
          <a:xfrm>
            <a:off x="629129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/lib/A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6991533" y="4428490"/>
            <a:ext cx="630212" cy="400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Freeform: Shape 55"/>
          <p:cNvSpPr/>
          <p:nvPr/>
        </p:nvSpPr>
        <p:spPr>
          <a:xfrm>
            <a:off x="7061557" y="4495013"/>
            <a:ext cx="630212" cy="400185"/>
          </a:xfrm>
          <a:custGeom>
            <a:avLst/>
            <a:gdLst>
              <a:gd name="connsiteX0" fmla="*/ 0 w 630212"/>
              <a:gd name="connsiteY0" fmla="*/ 40019 h 400185"/>
              <a:gd name="connsiteX1" fmla="*/ 40019 w 630212"/>
              <a:gd name="connsiteY1" fmla="*/ 0 h 400185"/>
              <a:gd name="connsiteX2" fmla="*/ 590194 w 630212"/>
              <a:gd name="connsiteY2" fmla="*/ 0 h 400185"/>
              <a:gd name="connsiteX3" fmla="*/ 630213 w 630212"/>
              <a:gd name="connsiteY3" fmla="*/ 40019 h 400185"/>
              <a:gd name="connsiteX4" fmla="*/ 630212 w 630212"/>
              <a:gd name="connsiteY4" fmla="*/ 360167 h 400185"/>
              <a:gd name="connsiteX5" fmla="*/ 590193 w 630212"/>
              <a:gd name="connsiteY5" fmla="*/ 400186 h 400185"/>
              <a:gd name="connsiteX6" fmla="*/ 40019 w 630212"/>
              <a:gd name="connsiteY6" fmla="*/ 400185 h 400185"/>
              <a:gd name="connsiteX7" fmla="*/ 0 w 630212"/>
              <a:gd name="connsiteY7" fmla="*/ 360166 h 400185"/>
              <a:gd name="connsiteX8" fmla="*/ 0 w 630212"/>
              <a:gd name="connsiteY8" fmla="*/ 40019 h 40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12" h="400185">
                <a:moveTo>
                  <a:pt x="0" y="40019"/>
                </a:moveTo>
                <a:cubicBezTo>
                  <a:pt x="0" y="17917"/>
                  <a:pt x="17917" y="0"/>
                  <a:pt x="40019" y="0"/>
                </a:cubicBezTo>
                <a:lnTo>
                  <a:pt x="590194" y="0"/>
                </a:lnTo>
                <a:cubicBezTo>
                  <a:pt x="612296" y="0"/>
                  <a:pt x="630213" y="17917"/>
                  <a:pt x="630213" y="40019"/>
                </a:cubicBezTo>
                <a:cubicBezTo>
                  <a:pt x="630213" y="146735"/>
                  <a:pt x="630212" y="253451"/>
                  <a:pt x="630212" y="360167"/>
                </a:cubicBezTo>
                <a:cubicBezTo>
                  <a:pt x="630212" y="382269"/>
                  <a:pt x="612295" y="400186"/>
                  <a:pt x="590193" y="400186"/>
                </a:cubicBezTo>
                <a:lnTo>
                  <a:pt x="40019" y="400185"/>
                </a:lnTo>
                <a:cubicBezTo>
                  <a:pt x="17917" y="400185"/>
                  <a:pt x="0" y="382268"/>
                  <a:pt x="0" y="360166"/>
                </a:cubicBezTo>
                <a:lnTo>
                  <a:pt x="0" y="400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31" tIns="53631" rIns="53631" bIns="5363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/lib/B</a:t>
            </a: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Solution (User Defined Partitioning)</a:t>
            </a:r>
          </a:p>
        </p:txBody>
      </p:sp>
    </p:spTree>
    <p:extLst>
      <p:ext uri="{BB962C8B-B14F-4D97-AF65-F5344CB8AC3E}">
        <p14:creationId xmlns:p14="http://schemas.microsoft.com/office/powerpoint/2010/main" val="22128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062 L -0.12396 -0.46759 " pathEditMode="relative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24 L -0.08368 -0.52191 " pathEditMode="relative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64 L -0.16042 -0.45802 " pathEditMode="relative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494 L -0.13593 -0.46018 " pathEditMode="relative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864 L -0.08455 -0.52191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031 L -0.16719 -0.45802 " pathEditMode="relative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92 L -0.12604 -0.4571 L -0.12604 -0.4571 L -0.12604 -0.4571 " pathEditMode="relative" ptsTypes="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494 L -0.08402 -0.50864 " pathEditMode="relative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402 L -0.17066 -0.45524 " pathEditMode="relative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7 L -0.13715 -0.46913 " pathEditMode="relative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185 L -0.09584 -0.51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5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617 L -0.1724 -0.45524 L -0.1724 -0.45524 " pathEditMode="relative" ptsTypes="A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22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99713" y="3261546"/>
            <a:ext cx="6092056" cy="1633652"/>
            <a:chOff x="1599713" y="3261546"/>
            <a:chExt cx="6092056" cy="1633652"/>
          </a:xfrm>
        </p:grpSpPr>
        <p:sp>
          <p:nvSpPr>
            <p:cNvPr id="19" name="Freeform: Shape 18"/>
            <p:cNvSpPr/>
            <p:nvPr/>
          </p:nvSpPr>
          <p:spPr>
            <a:xfrm>
              <a:off x="692151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/>
            <p:cNvSpPr/>
            <p:nvPr/>
          </p:nvSpPr>
          <p:spPr>
            <a:xfrm>
              <a:off x="653638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/>
            <p:cNvSpPr/>
            <p:nvPr/>
          </p:nvSpPr>
          <p:spPr>
            <a:xfrm>
              <a:off x="4610730" y="36617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2310779" y="124904"/>
                  </a:lnTo>
                  <a:lnTo>
                    <a:pt x="231077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/>
            <p:cNvSpPr/>
            <p:nvPr/>
          </p:nvSpPr>
          <p:spPr>
            <a:xfrm>
              <a:off x="538099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/>
            <p:cNvSpPr/>
            <p:nvPr/>
          </p:nvSpPr>
          <p:spPr>
            <a:xfrm>
              <a:off x="499586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/>
            <p:cNvSpPr/>
            <p:nvPr/>
          </p:nvSpPr>
          <p:spPr>
            <a:xfrm>
              <a:off x="4610730" y="36617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770259" y="124904"/>
                  </a:lnTo>
                  <a:lnTo>
                    <a:pt x="77025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/>
            <p:cNvSpPr/>
            <p:nvPr/>
          </p:nvSpPr>
          <p:spPr>
            <a:xfrm>
              <a:off x="384047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/>
            <p:cNvSpPr/>
            <p:nvPr/>
          </p:nvSpPr>
          <p:spPr>
            <a:xfrm>
              <a:off x="345534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/>
            <p:cNvSpPr/>
            <p:nvPr/>
          </p:nvSpPr>
          <p:spPr>
            <a:xfrm>
              <a:off x="3840470" y="36617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70259" y="0"/>
                  </a:moveTo>
                  <a:lnTo>
                    <a:pt x="77025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/>
            <p:cNvSpPr/>
            <p:nvPr/>
          </p:nvSpPr>
          <p:spPr>
            <a:xfrm>
              <a:off x="229995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/>
            <p:cNvSpPr/>
            <p:nvPr/>
          </p:nvSpPr>
          <p:spPr>
            <a:xfrm>
              <a:off x="1914820" y="42452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/>
            <p:cNvSpPr/>
            <p:nvPr/>
          </p:nvSpPr>
          <p:spPr>
            <a:xfrm>
              <a:off x="2299950" y="36617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10779" y="0"/>
                  </a:moveTo>
                  <a:lnTo>
                    <a:pt x="231077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30"/>
            <p:cNvSpPr/>
            <p:nvPr/>
          </p:nvSpPr>
          <p:spPr>
            <a:xfrm>
              <a:off x="4295623" y="3261546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: Shape 31"/>
            <p:cNvSpPr/>
            <p:nvPr/>
          </p:nvSpPr>
          <p:spPr>
            <a:xfrm>
              <a:off x="4365647" y="3328069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1984843" y="3845018"/>
              <a:ext cx="630212" cy="40018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eform: Shape 33"/>
            <p:cNvSpPr/>
            <p:nvPr/>
          </p:nvSpPr>
          <p:spPr>
            <a:xfrm>
              <a:off x="205486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1599713" y="4428490"/>
              <a:ext cx="630212" cy="40018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: Shape 35"/>
            <p:cNvSpPr/>
            <p:nvPr/>
          </p:nvSpPr>
          <p:spPr>
            <a:xfrm>
              <a:off x="166973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/home/A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2369973" y="4428490"/>
              <a:ext cx="630212" cy="40018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eform: Shape 37"/>
            <p:cNvSpPr/>
            <p:nvPr/>
          </p:nvSpPr>
          <p:spPr>
            <a:xfrm>
              <a:off x="243999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/home/B</a:t>
              </a: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3525363" y="38450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reeform: Shape 39"/>
            <p:cNvSpPr/>
            <p:nvPr/>
          </p:nvSpPr>
          <p:spPr>
            <a:xfrm>
              <a:off x="359538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endParaRPr lang="en-US" sz="1100" kern="1200" dirty="0"/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314023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: Shape 41"/>
            <p:cNvSpPr/>
            <p:nvPr/>
          </p:nvSpPr>
          <p:spPr>
            <a:xfrm>
              <a:off x="321025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/A</a:t>
              </a: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391049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reeform: Shape 43"/>
            <p:cNvSpPr/>
            <p:nvPr/>
          </p:nvSpPr>
          <p:spPr>
            <a:xfrm>
              <a:off x="398051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/B</a:t>
              </a:r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5065883" y="38450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: Shape 45"/>
            <p:cNvSpPr/>
            <p:nvPr/>
          </p:nvSpPr>
          <p:spPr>
            <a:xfrm>
              <a:off x="513590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</a:t>
              </a: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68075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: Shape 47"/>
            <p:cNvSpPr/>
            <p:nvPr/>
          </p:nvSpPr>
          <p:spPr>
            <a:xfrm>
              <a:off x="475077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/bin/A</a:t>
              </a: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545101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eform: Shape 49"/>
            <p:cNvSpPr/>
            <p:nvPr/>
          </p:nvSpPr>
          <p:spPr>
            <a:xfrm>
              <a:off x="552103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/bin/B</a:t>
              </a:r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6606403" y="38450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reeform: Shape 51"/>
            <p:cNvSpPr/>
            <p:nvPr/>
          </p:nvSpPr>
          <p:spPr>
            <a:xfrm>
              <a:off x="6676427" y="39115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</a:t>
              </a: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622127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: Shape 53"/>
            <p:cNvSpPr/>
            <p:nvPr/>
          </p:nvSpPr>
          <p:spPr>
            <a:xfrm>
              <a:off x="629129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/lib/A</a:t>
              </a:r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6991533" y="44284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Freeform: Shape 55"/>
            <p:cNvSpPr/>
            <p:nvPr/>
          </p:nvSpPr>
          <p:spPr>
            <a:xfrm>
              <a:off x="7061557" y="44950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/lib/B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82401"/>
              </p:ext>
            </p:extLst>
          </p:nvPr>
        </p:nvGraphicFramePr>
        <p:xfrm>
          <a:off x="889819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3028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1219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79614"/>
              </p:ext>
            </p:extLst>
          </p:nvPr>
        </p:nvGraphicFramePr>
        <p:xfrm>
          <a:off x="2332703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2216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4103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184"/>
              </p:ext>
            </p:extLst>
          </p:nvPr>
        </p:nvGraphicFramePr>
        <p:xfrm>
          <a:off x="3775587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/bin/B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6322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546987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95045"/>
              </p:ext>
            </p:extLst>
          </p:nvPr>
        </p:nvGraphicFramePr>
        <p:xfrm>
          <a:off x="5218471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373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89871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Solution </a:t>
            </a:r>
          </a:p>
        </p:txBody>
      </p:sp>
      <p:grpSp>
        <p:nvGrpSpPr>
          <p:cNvPr id="321" name="Group 320"/>
          <p:cNvGrpSpPr/>
          <p:nvPr/>
        </p:nvGrpSpPr>
        <p:grpSpPr>
          <a:xfrm>
            <a:off x="1599716" y="3261541"/>
            <a:ext cx="6092056" cy="1633652"/>
            <a:chOff x="1752113" y="3413946"/>
            <a:chExt cx="6092056" cy="1633652"/>
          </a:xfrm>
        </p:grpSpPr>
        <p:sp>
          <p:nvSpPr>
            <p:cNvPr id="283" name="Freeform: Shape 282"/>
            <p:cNvSpPr/>
            <p:nvPr/>
          </p:nvSpPr>
          <p:spPr>
            <a:xfrm>
              <a:off x="707391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4" name="Freeform: Shape 283"/>
            <p:cNvSpPr/>
            <p:nvPr/>
          </p:nvSpPr>
          <p:spPr>
            <a:xfrm>
              <a:off x="668878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5" name="Freeform: Shape 284"/>
            <p:cNvSpPr/>
            <p:nvPr/>
          </p:nvSpPr>
          <p:spPr>
            <a:xfrm>
              <a:off x="4763130" y="38141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2310779" y="124904"/>
                  </a:lnTo>
                  <a:lnTo>
                    <a:pt x="231077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6" name="Freeform: Shape 285"/>
            <p:cNvSpPr/>
            <p:nvPr/>
          </p:nvSpPr>
          <p:spPr>
            <a:xfrm>
              <a:off x="553339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7" name="Freeform: Shape 286"/>
            <p:cNvSpPr/>
            <p:nvPr/>
          </p:nvSpPr>
          <p:spPr>
            <a:xfrm>
              <a:off x="514826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8" name="Freeform: Shape 287"/>
            <p:cNvSpPr/>
            <p:nvPr/>
          </p:nvSpPr>
          <p:spPr>
            <a:xfrm>
              <a:off x="4763130" y="38141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770259" y="124904"/>
                  </a:lnTo>
                  <a:lnTo>
                    <a:pt x="77025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9" name="Freeform: Shape 288"/>
            <p:cNvSpPr/>
            <p:nvPr/>
          </p:nvSpPr>
          <p:spPr>
            <a:xfrm>
              <a:off x="399287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0" name="Freeform: Shape 289"/>
            <p:cNvSpPr/>
            <p:nvPr/>
          </p:nvSpPr>
          <p:spPr>
            <a:xfrm>
              <a:off x="360774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1" name="Freeform: Shape 290"/>
            <p:cNvSpPr/>
            <p:nvPr/>
          </p:nvSpPr>
          <p:spPr>
            <a:xfrm>
              <a:off x="3992870" y="3814131"/>
              <a:ext cx="77025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70259" y="0"/>
                  </a:moveTo>
                  <a:lnTo>
                    <a:pt x="77025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2" name="Freeform: Shape 291"/>
            <p:cNvSpPr/>
            <p:nvPr/>
          </p:nvSpPr>
          <p:spPr>
            <a:xfrm>
              <a:off x="245235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904"/>
                  </a:lnTo>
                  <a:lnTo>
                    <a:pt x="385129" y="124904"/>
                  </a:lnTo>
                  <a:lnTo>
                    <a:pt x="385129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3" name="Freeform: Shape 292"/>
            <p:cNvSpPr/>
            <p:nvPr/>
          </p:nvSpPr>
          <p:spPr>
            <a:xfrm>
              <a:off x="2067220" y="4397603"/>
              <a:ext cx="38512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129" y="0"/>
                  </a:moveTo>
                  <a:lnTo>
                    <a:pt x="38512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4" name="Freeform: Shape 293"/>
            <p:cNvSpPr/>
            <p:nvPr/>
          </p:nvSpPr>
          <p:spPr>
            <a:xfrm>
              <a:off x="2452350" y="3814131"/>
              <a:ext cx="2310779" cy="1832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10779" y="0"/>
                  </a:moveTo>
                  <a:lnTo>
                    <a:pt x="2310779" y="124904"/>
                  </a:lnTo>
                  <a:lnTo>
                    <a:pt x="0" y="124904"/>
                  </a:lnTo>
                  <a:lnTo>
                    <a:pt x="0" y="1832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5" name="Rectangle: Rounded Corners 294"/>
            <p:cNvSpPr/>
            <p:nvPr/>
          </p:nvSpPr>
          <p:spPr>
            <a:xfrm>
              <a:off x="4448023" y="3413946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6" name="Freeform: Shape 295"/>
            <p:cNvSpPr/>
            <p:nvPr/>
          </p:nvSpPr>
          <p:spPr>
            <a:xfrm>
              <a:off x="4518047" y="3480469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</a:p>
          </p:txBody>
        </p:sp>
        <p:sp>
          <p:nvSpPr>
            <p:cNvPr id="297" name="Rectangle: Rounded Corners 296"/>
            <p:cNvSpPr/>
            <p:nvPr/>
          </p:nvSpPr>
          <p:spPr>
            <a:xfrm>
              <a:off x="213724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8" name="Freeform: Shape 297"/>
            <p:cNvSpPr/>
            <p:nvPr/>
          </p:nvSpPr>
          <p:spPr>
            <a:xfrm>
              <a:off x="220726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</a:t>
              </a:r>
            </a:p>
          </p:txBody>
        </p:sp>
        <p:sp>
          <p:nvSpPr>
            <p:cNvPr id="299" name="Rectangle: Rounded Corners 298"/>
            <p:cNvSpPr/>
            <p:nvPr/>
          </p:nvSpPr>
          <p:spPr>
            <a:xfrm>
              <a:off x="175211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0" name="Freeform: Shape 299"/>
            <p:cNvSpPr/>
            <p:nvPr/>
          </p:nvSpPr>
          <p:spPr>
            <a:xfrm>
              <a:off x="182213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/home/A</a:t>
              </a:r>
            </a:p>
          </p:txBody>
        </p:sp>
        <p:sp>
          <p:nvSpPr>
            <p:cNvPr id="301" name="Rectangle: Rounded Corners 300"/>
            <p:cNvSpPr/>
            <p:nvPr/>
          </p:nvSpPr>
          <p:spPr>
            <a:xfrm>
              <a:off x="252237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2" name="Freeform: Shape 301"/>
            <p:cNvSpPr/>
            <p:nvPr/>
          </p:nvSpPr>
          <p:spPr>
            <a:xfrm>
              <a:off x="259239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/home/B</a:t>
              </a:r>
            </a:p>
          </p:txBody>
        </p:sp>
        <p:sp>
          <p:nvSpPr>
            <p:cNvPr id="303" name="Rectangle: Rounded Corners 302"/>
            <p:cNvSpPr/>
            <p:nvPr/>
          </p:nvSpPr>
          <p:spPr>
            <a:xfrm>
              <a:off x="367776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4" name="Freeform: Shape 303"/>
            <p:cNvSpPr/>
            <p:nvPr/>
          </p:nvSpPr>
          <p:spPr>
            <a:xfrm>
              <a:off x="374778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endParaRPr lang="en-US" sz="1100" kern="1200" dirty="0"/>
            </a:p>
          </p:txBody>
        </p:sp>
        <p:sp>
          <p:nvSpPr>
            <p:cNvPr id="305" name="Rectangle: Rounded Corners 304"/>
            <p:cNvSpPr/>
            <p:nvPr/>
          </p:nvSpPr>
          <p:spPr>
            <a:xfrm>
              <a:off x="329263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6" name="Freeform: Shape 305"/>
            <p:cNvSpPr/>
            <p:nvPr/>
          </p:nvSpPr>
          <p:spPr>
            <a:xfrm>
              <a:off x="336265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/A</a:t>
              </a:r>
            </a:p>
          </p:txBody>
        </p:sp>
        <p:sp>
          <p:nvSpPr>
            <p:cNvPr id="307" name="Rectangle: Rounded Corners 306"/>
            <p:cNvSpPr/>
            <p:nvPr/>
          </p:nvSpPr>
          <p:spPr>
            <a:xfrm>
              <a:off x="406289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8" name="Freeform: Shape 307"/>
            <p:cNvSpPr/>
            <p:nvPr/>
          </p:nvSpPr>
          <p:spPr>
            <a:xfrm>
              <a:off x="413291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</a:t>
              </a:r>
              <a:r>
                <a:rPr lang="en-US" sz="1100" kern="1200" dirty="0" err="1"/>
                <a:t>usr</a:t>
              </a:r>
              <a:r>
                <a:rPr lang="en-US" sz="1100" kern="1200" dirty="0"/>
                <a:t>/B</a:t>
              </a:r>
            </a:p>
          </p:txBody>
        </p:sp>
        <p:sp>
          <p:nvSpPr>
            <p:cNvPr id="309" name="Rectangle: Rounded Corners 308"/>
            <p:cNvSpPr/>
            <p:nvPr/>
          </p:nvSpPr>
          <p:spPr>
            <a:xfrm>
              <a:off x="521828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0" name="Freeform: Shape 309"/>
            <p:cNvSpPr/>
            <p:nvPr/>
          </p:nvSpPr>
          <p:spPr>
            <a:xfrm>
              <a:off x="528830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</a:t>
              </a:r>
            </a:p>
          </p:txBody>
        </p:sp>
        <p:sp>
          <p:nvSpPr>
            <p:cNvPr id="311" name="Rectangle: Rounded Corners 310"/>
            <p:cNvSpPr/>
            <p:nvPr/>
          </p:nvSpPr>
          <p:spPr>
            <a:xfrm>
              <a:off x="483315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2" name="Freeform: Shape 311"/>
            <p:cNvSpPr/>
            <p:nvPr/>
          </p:nvSpPr>
          <p:spPr>
            <a:xfrm>
              <a:off x="490317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/bin/A</a:t>
              </a:r>
            </a:p>
          </p:txBody>
        </p:sp>
        <p:sp>
          <p:nvSpPr>
            <p:cNvPr id="313" name="Rectangle: Rounded Corners 312"/>
            <p:cNvSpPr/>
            <p:nvPr/>
          </p:nvSpPr>
          <p:spPr>
            <a:xfrm>
              <a:off x="560341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4" name="Freeform: Shape 313"/>
            <p:cNvSpPr/>
            <p:nvPr/>
          </p:nvSpPr>
          <p:spPr>
            <a:xfrm>
              <a:off x="567343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/bin/B</a:t>
              </a:r>
            </a:p>
          </p:txBody>
        </p:sp>
        <p:sp>
          <p:nvSpPr>
            <p:cNvPr id="315" name="Rectangle: Rounded Corners 314"/>
            <p:cNvSpPr/>
            <p:nvPr/>
          </p:nvSpPr>
          <p:spPr>
            <a:xfrm>
              <a:off x="6758803" y="3997418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6" name="Freeform: Shape 315"/>
            <p:cNvSpPr/>
            <p:nvPr/>
          </p:nvSpPr>
          <p:spPr>
            <a:xfrm>
              <a:off x="6828827" y="4063941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</a:t>
              </a:r>
            </a:p>
          </p:txBody>
        </p:sp>
        <p:sp>
          <p:nvSpPr>
            <p:cNvPr id="317" name="Rectangle: Rounded Corners 316"/>
            <p:cNvSpPr/>
            <p:nvPr/>
          </p:nvSpPr>
          <p:spPr>
            <a:xfrm>
              <a:off x="637367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8" name="Freeform: Shape 317"/>
            <p:cNvSpPr/>
            <p:nvPr/>
          </p:nvSpPr>
          <p:spPr>
            <a:xfrm>
              <a:off x="644369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/lib/A</a:t>
              </a:r>
            </a:p>
          </p:txBody>
        </p:sp>
        <p:sp>
          <p:nvSpPr>
            <p:cNvPr id="319" name="Rectangle: Rounded Corners 318"/>
            <p:cNvSpPr/>
            <p:nvPr/>
          </p:nvSpPr>
          <p:spPr>
            <a:xfrm>
              <a:off x="7143933" y="4580890"/>
              <a:ext cx="630212" cy="40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0" name="Freeform: Shape 319"/>
            <p:cNvSpPr/>
            <p:nvPr/>
          </p:nvSpPr>
          <p:spPr>
            <a:xfrm>
              <a:off x="7213957" y="4647413"/>
              <a:ext cx="630212" cy="400185"/>
            </a:xfrm>
            <a:custGeom>
              <a:avLst/>
              <a:gdLst>
                <a:gd name="connsiteX0" fmla="*/ 0 w 630212"/>
                <a:gd name="connsiteY0" fmla="*/ 40019 h 400185"/>
                <a:gd name="connsiteX1" fmla="*/ 40019 w 630212"/>
                <a:gd name="connsiteY1" fmla="*/ 0 h 400185"/>
                <a:gd name="connsiteX2" fmla="*/ 590194 w 630212"/>
                <a:gd name="connsiteY2" fmla="*/ 0 h 400185"/>
                <a:gd name="connsiteX3" fmla="*/ 630213 w 630212"/>
                <a:gd name="connsiteY3" fmla="*/ 40019 h 400185"/>
                <a:gd name="connsiteX4" fmla="*/ 630212 w 630212"/>
                <a:gd name="connsiteY4" fmla="*/ 360167 h 400185"/>
                <a:gd name="connsiteX5" fmla="*/ 590193 w 630212"/>
                <a:gd name="connsiteY5" fmla="*/ 400186 h 400185"/>
                <a:gd name="connsiteX6" fmla="*/ 40019 w 630212"/>
                <a:gd name="connsiteY6" fmla="*/ 400185 h 400185"/>
                <a:gd name="connsiteX7" fmla="*/ 0 w 630212"/>
                <a:gd name="connsiteY7" fmla="*/ 360166 h 400185"/>
                <a:gd name="connsiteX8" fmla="*/ 0 w 630212"/>
                <a:gd name="connsiteY8" fmla="*/ 40019 h 40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212" h="400185">
                  <a:moveTo>
                    <a:pt x="0" y="40019"/>
                  </a:moveTo>
                  <a:cubicBezTo>
                    <a:pt x="0" y="17917"/>
                    <a:pt x="17917" y="0"/>
                    <a:pt x="40019" y="0"/>
                  </a:cubicBezTo>
                  <a:lnTo>
                    <a:pt x="590194" y="0"/>
                  </a:lnTo>
                  <a:cubicBezTo>
                    <a:pt x="612296" y="0"/>
                    <a:pt x="630213" y="17917"/>
                    <a:pt x="630213" y="40019"/>
                  </a:cubicBezTo>
                  <a:cubicBezTo>
                    <a:pt x="630213" y="146735"/>
                    <a:pt x="630212" y="253451"/>
                    <a:pt x="630212" y="360167"/>
                  </a:cubicBezTo>
                  <a:cubicBezTo>
                    <a:pt x="630212" y="382269"/>
                    <a:pt x="612295" y="400186"/>
                    <a:pt x="590193" y="400186"/>
                  </a:cubicBezTo>
                  <a:lnTo>
                    <a:pt x="40019" y="400185"/>
                  </a:lnTo>
                  <a:cubicBezTo>
                    <a:pt x="17917" y="400185"/>
                    <a:pt x="0" y="382268"/>
                    <a:pt x="0" y="360166"/>
                  </a:cubicBezTo>
                  <a:lnTo>
                    <a:pt x="0" y="400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631" tIns="53631" rIns="53631" bIns="5363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/lib/B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0455" y="1233019"/>
            <a:ext cx="5115094" cy="625695"/>
            <a:chOff x="404295" y="1234039"/>
            <a:chExt cx="5115094" cy="625695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295" y="1287878"/>
              <a:ext cx="589137" cy="571856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2078" y="1257022"/>
              <a:ext cx="589137" cy="57185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6728" y="1264652"/>
              <a:ext cx="589137" cy="57185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0252" y="1234039"/>
              <a:ext cx="589137" cy="571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60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705275" y="2231269"/>
            <a:ext cx="242611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 and </a:t>
            </a:r>
          </a:p>
          <a:p>
            <a:r>
              <a:rPr lang="en-US" sz="1200" b="1" dirty="0">
                <a:solidFill>
                  <a:srgbClr val="C00000"/>
                </a:solidFill>
                <a:effectLst>
                  <a:glow rad="546100">
                    <a:schemeClr val="accent1">
                      <a:satMod val="175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Partition = 1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WITH(INDEX(name))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754"/>
              </p:ext>
            </p:extLst>
          </p:nvPr>
        </p:nvGraphicFramePr>
        <p:xfrm>
          <a:off x="889819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9407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1219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25549"/>
              </p:ext>
            </p:extLst>
          </p:nvPr>
        </p:nvGraphicFramePr>
        <p:xfrm>
          <a:off x="2332703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7549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4103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23986"/>
              </p:ext>
            </p:extLst>
          </p:nvPr>
        </p:nvGraphicFramePr>
        <p:xfrm>
          <a:off x="3775587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DB Node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/bin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/bin/A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/bin/B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4901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546987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56488"/>
              </p:ext>
            </p:extLst>
          </p:nvPr>
        </p:nvGraphicFramePr>
        <p:xfrm>
          <a:off x="5218471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1999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89871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sp>
        <p:nvSpPr>
          <p:cNvPr id="9" name="Callout: Line with Border and Accent Bar 8"/>
          <p:cNvSpPr/>
          <p:nvPr/>
        </p:nvSpPr>
        <p:spPr>
          <a:xfrm flipH="1">
            <a:off x="7341649" y="3109676"/>
            <a:ext cx="1054743" cy="247677"/>
          </a:xfrm>
          <a:prstGeom prst="accentBorderCallout1">
            <a:avLst>
              <a:gd name="adj1" fmla="val 53656"/>
              <a:gd name="adj2" fmla="val -120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ls – l /home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71" y="3357353"/>
            <a:ext cx="400186" cy="729490"/>
          </a:xfrm>
          <a:prstGeom prst="rect">
            <a:avLst/>
          </a:prstGeom>
        </p:spPr>
      </p:pic>
      <p:cxnSp>
        <p:nvCxnSpPr>
          <p:cNvPr id="71" name="Connector: Curved 70"/>
          <p:cNvCxnSpPr>
            <a:cxnSpLocks/>
            <a:stCxn id="17" idx="0"/>
            <a:endCxn id="7" idx="0"/>
          </p:cNvCxnSpPr>
          <p:nvPr/>
        </p:nvCxnSpPr>
        <p:spPr>
          <a:xfrm rot="16200000" flipH="1" flipV="1">
            <a:off x="3225594" y="-707600"/>
            <a:ext cx="189271" cy="3796482"/>
          </a:xfrm>
          <a:prstGeom prst="curvedConnector3">
            <a:avLst>
              <a:gd name="adj1" fmla="val -120779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/>
          <p:cNvCxnSpPr>
            <a:cxnSpLocks/>
            <a:stCxn id="3" idx="2"/>
            <a:endCxn id="17" idx="2"/>
          </p:cNvCxnSpPr>
          <p:nvPr/>
        </p:nvCxnSpPr>
        <p:spPr>
          <a:xfrm rot="5400000" flipH="1" flipV="1">
            <a:off x="2752099" y="15925"/>
            <a:ext cx="1123277" cy="3809466"/>
          </a:xfrm>
          <a:prstGeom prst="curvedConnector3">
            <a:avLst>
              <a:gd name="adj1" fmla="val -20351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/>
          <p:cNvCxnSpPr>
            <a:cxnSpLocks/>
            <a:stCxn id="17" idx="0"/>
            <a:endCxn id="9" idx="3"/>
          </p:cNvCxnSpPr>
          <p:nvPr/>
        </p:nvCxnSpPr>
        <p:spPr>
          <a:xfrm rot="16200000" flipH="1">
            <a:off x="5536910" y="777567"/>
            <a:ext cx="2013670" cy="2650549"/>
          </a:xfrm>
          <a:prstGeom prst="curvedConnector3">
            <a:avLst>
              <a:gd name="adj1" fmla="val -1135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Solution (</a:t>
            </a:r>
            <a:r>
              <a:rPr lang="en-US" dirty="0" err="1"/>
              <a:t>Partion</a:t>
            </a:r>
            <a:r>
              <a:rPr lang="en-US" dirty="0"/>
              <a:t> Pruned Index Scan Operations)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900600" y="3715213"/>
            <a:ext cx="1380900" cy="1273370"/>
            <a:chOff x="-44753" y="4200989"/>
            <a:chExt cx="1380900" cy="1273370"/>
          </a:xfrm>
        </p:grpSpPr>
        <p:grpSp>
          <p:nvGrpSpPr>
            <p:cNvPr id="100" name="Group 99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02" name="Block Arc 101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Group 135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Straight Connector 136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314157" y="4858047"/>
              <a:ext cx="69042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CPU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 rot="18657800">
            <a:off x="1415215" y="3832272"/>
            <a:ext cx="404878" cy="1027933"/>
            <a:chOff x="2986529" y="2483251"/>
            <a:chExt cx="417119" cy="1387801"/>
          </a:xfrm>
        </p:grpSpPr>
        <p:sp>
          <p:nvSpPr>
            <p:cNvPr id="142" name="Isosceles Triangle 14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439318" y="4217500"/>
            <a:ext cx="309566" cy="251343"/>
            <a:chOff x="6453494" y="2317132"/>
            <a:chExt cx="1969724" cy="2047043"/>
          </a:xfrm>
        </p:grpSpPr>
        <p:sp>
          <p:nvSpPr>
            <p:cNvPr id="145" name="Oval 1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27420" y="3715213"/>
            <a:ext cx="1380900" cy="1273370"/>
            <a:chOff x="-44753" y="4200989"/>
            <a:chExt cx="1380900" cy="1273370"/>
          </a:xfrm>
        </p:grpSpPr>
        <p:grpSp>
          <p:nvGrpSpPr>
            <p:cNvPr id="151" name="Group 150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53" name="Block Arc 152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Straight Connector 187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14157" y="4858047"/>
              <a:ext cx="744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Network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573053" y="3853628"/>
            <a:ext cx="1019115" cy="1127335"/>
            <a:chOff x="135960" y="4347024"/>
            <a:chExt cx="1019115" cy="1127335"/>
          </a:xfrm>
        </p:grpSpPr>
        <p:grpSp>
          <p:nvGrpSpPr>
            <p:cNvPr id="193" name="Group 192"/>
            <p:cNvGrpSpPr/>
            <p:nvPr/>
          </p:nvGrpSpPr>
          <p:grpSpPr>
            <a:xfrm>
              <a:off x="135960" y="4347024"/>
              <a:ext cx="1019115" cy="1127335"/>
              <a:chOff x="3750988" y="2679534"/>
              <a:chExt cx="1689692" cy="1689692"/>
            </a:xfrm>
          </p:grpSpPr>
          <p:sp>
            <p:nvSpPr>
              <p:cNvPr id="195" name="Block Arc 194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5" name="Straight Connector 224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/>
            <p:cNvSpPr txBox="1"/>
            <p:nvPr/>
          </p:nvSpPr>
          <p:spPr>
            <a:xfrm>
              <a:off x="314157" y="4858047"/>
              <a:ext cx="73108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Latency</a:t>
              </a:r>
            </a:p>
            <a:p>
              <a:pPr algn="ctr"/>
              <a:endParaRPr lang="en-US" sz="800" b="1" dirty="0"/>
            </a:p>
          </p:txBody>
        </p:sp>
      </p:grpSp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52301" y="4175001"/>
            <a:ext cx="319857" cy="319857"/>
          </a:xfrm>
          <a:prstGeom prst="rect">
            <a:avLst/>
          </a:prstGeom>
        </p:spPr>
      </p:pic>
      <p:sp>
        <p:nvSpPr>
          <p:cNvPr id="244" name="Rectangle 243"/>
          <p:cNvSpPr/>
          <p:nvPr/>
        </p:nvSpPr>
        <p:spPr>
          <a:xfrm>
            <a:off x="779331" y="1614488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8" name="Group 247"/>
          <p:cNvGrpSpPr/>
          <p:nvPr/>
        </p:nvGrpSpPr>
        <p:grpSpPr>
          <a:xfrm>
            <a:off x="2652487" y="3841684"/>
            <a:ext cx="404878" cy="1027933"/>
            <a:chOff x="2986529" y="2483251"/>
            <a:chExt cx="417119" cy="1387801"/>
          </a:xfrm>
        </p:grpSpPr>
        <p:sp>
          <p:nvSpPr>
            <p:cNvPr id="249" name="Isosceles Triangle 248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666138" y="4217500"/>
            <a:ext cx="309566" cy="251343"/>
            <a:chOff x="6453494" y="2317132"/>
            <a:chExt cx="1969724" cy="2047043"/>
          </a:xfrm>
        </p:grpSpPr>
        <p:sp>
          <p:nvSpPr>
            <p:cNvPr id="241" name="Oval 24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 rot="288454">
            <a:off x="3878741" y="3805394"/>
            <a:ext cx="404878" cy="1027933"/>
            <a:chOff x="2986529" y="2483251"/>
            <a:chExt cx="417119" cy="1387801"/>
          </a:xfrm>
        </p:grpSpPr>
        <p:sp>
          <p:nvSpPr>
            <p:cNvPr id="252" name="Isosceles Triangle 25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3931058" y="4209880"/>
            <a:ext cx="309566" cy="251343"/>
            <a:chOff x="6453494" y="2317132"/>
            <a:chExt cx="1969724" cy="2047043"/>
          </a:xfrm>
        </p:grpSpPr>
        <p:sp>
          <p:nvSpPr>
            <p:cNvPr id="237" name="Oval 23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8" name="Oval 23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99958" y="3529410"/>
            <a:ext cx="393009" cy="486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7949" y="428973"/>
            <a:ext cx="1973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/home/B</a:t>
            </a:r>
          </a:p>
        </p:txBody>
      </p:sp>
      <p:sp>
        <p:nvSpPr>
          <p:cNvPr id="3" name="Rectangle 2"/>
          <p:cNvSpPr/>
          <p:nvPr/>
        </p:nvSpPr>
        <p:spPr>
          <a:xfrm>
            <a:off x="879165" y="1629397"/>
            <a:ext cx="1059680" cy="852899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0455" y="1233019"/>
            <a:ext cx="5115094" cy="625695"/>
            <a:chOff x="404295" y="1234039"/>
            <a:chExt cx="5115094" cy="6256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295" y="1287878"/>
              <a:ext cx="589137" cy="571856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2078" y="1257022"/>
              <a:ext cx="589137" cy="571856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6728" y="1264652"/>
              <a:ext cx="589137" cy="571856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252" y="1234039"/>
              <a:ext cx="589137" cy="571856"/>
            </a:xfrm>
            <a:prstGeom prst="rect">
              <a:avLst/>
            </a:prstGeom>
          </p:spPr>
        </p:pic>
      </p:grpSp>
      <p:sp>
        <p:nvSpPr>
          <p:cNvPr id="230" name="TextBox 229"/>
          <p:cNvSpPr txBox="1"/>
          <p:nvPr/>
        </p:nvSpPr>
        <p:spPr>
          <a:xfrm>
            <a:off x="831582" y="2496305"/>
            <a:ext cx="6510065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 and 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Partition = 1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WITH(INDEX(name))</a:t>
            </a:r>
          </a:p>
        </p:txBody>
      </p:sp>
      <p:sp>
        <p:nvSpPr>
          <p:cNvPr id="5" name="Rectangle 4"/>
          <p:cNvSpPr/>
          <p:nvPr/>
        </p:nvSpPr>
        <p:spPr>
          <a:xfrm rot="19967903">
            <a:off x="1770849" y="1678004"/>
            <a:ext cx="5285668" cy="123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Partition Pruned Index Scan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Scales Well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989" y="4193487"/>
            <a:ext cx="205581" cy="3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18 -2.59259E-6 L 0.03351 -0.07963 L 0.04531 -0.11821 L 0.04653 -0.19876 L 0.04653 -0.23549 L 0.03004 -0.30802 L 0.02188 -0.32963 L -0.0151 -0.38642 L -0.06389 -0.4321 L -0.10833 -0.44321 L -0.1743 -0.42006 L -0.24114 -0.35648 L -0.25156 -0.33981 L -0.25156 -0.3395 L -0.25156 -0.33981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2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0.00586 L -0.00434 0.150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1482 L 0.11754 -0.03334 L 0.20782 0.09259 L 0.21997 0.31635 L 0.22084 0.38827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4" grpId="2"/>
      <p:bldP spid="244" grpId="0" animBg="1"/>
      <p:bldP spid="244" grpId="1" animBg="1"/>
      <p:bldP spid="244" grpId="2" animBg="1"/>
      <p:bldP spid="2" grpId="0"/>
      <p:bldP spid="2" grpId="1"/>
      <p:bldP spid="3" grpId="0" animBg="1"/>
      <p:bldP spid="230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661354" y="2110436"/>
            <a:ext cx="2514925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glow rad="431800">
                    <a:schemeClr val="accent1">
                      <a:satMod val="175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Start Transaction on Node 1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 and 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Partition = 1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WITH(INDEX(name))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89819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/home/B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9407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1219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332703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usr</a:t>
                      </a:r>
                      <a:r>
                        <a:rPr lang="en-US" dirty="0"/>
                        <a:t>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7549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04103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775587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DB Node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/bin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/bin/A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/bin/B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30225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4901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546987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218471" y="1285277"/>
          <a:ext cx="1064341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{D948D558-FED2-41E4-BCDA-FE4A790A20E5}</a:tableStyleId>
              </a:tblPr>
              <a:tblGrid>
                <a:gridCol w="1064341">
                  <a:extLst>
                    <a:ext uri="{9D8B030D-6E8A-4147-A177-3AD203B41FA5}">
                      <a16:colId xmlns:a16="http://schemas.microsoft.com/office/drawing/2014/main" val="427413617"/>
                    </a:ext>
                  </a:extLst>
                </a:gridCol>
              </a:tblGrid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DB Node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12221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7022903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47260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/lib/B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8917"/>
                  </a:ext>
                </a:extLst>
              </a:tr>
              <a:tr h="18497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1999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89871" y="1096006"/>
            <a:ext cx="457200" cy="26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</a:t>
            </a:r>
          </a:p>
        </p:txBody>
      </p:sp>
      <p:sp>
        <p:nvSpPr>
          <p:cNvPr id="9" name="Callout: Line with Border and Accent Bar 8"/>
          <p:cNvSpPr/>
          <p:nvPr/>
        </p:nvSpPr>
        <p:spPr>
          <a:xfrm flipH="1">
            <a:off x="7341649" y="3109676"/>
            <a:ext cx="1054743" cy="247677"/>
          </a:xfrm>
          <a:prstGeom prst="accentBorderCallout1">
            <a:avLst>
              <a:gd name="adj1" fmla="val 53656"/>
              <a:gd name="adj2" fmla="val -1208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ls – l /home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71" y="3357353"/>
            <a:ext cx="400186" cy="729490"/>
          </a:xfrm>
          <a:prstGeom prst="rect">
            <a:avLst/>
          </a:prstGeom>
        </p:spPr>
      </p:pic>
      <p:cxnSp>
        <p:nvCxnSpPr>
          <p:cNvPr id="96" name="Connector: Curved 95"/>
          <p:cNvCxnSpPr>
            <a:cxnSpLocks/>
            <a:stCxn id="11" idx="0"/>
            <a:endCxn id="9" idx="3"/>
          </p:cNvCxnSpPr>
          <p:nvPr/>
        </p:nvCxnSpPr>
        <p:spPr>
          <a:xfrm rot="16200000" flipH="1">
            <a:off x="3372584" y="-1386759"/>
            <a:ext cx="2013670" cy="6979201"/>
          </a:xfrm>
          <a:prstGeom prst="curvedConnector3">
            <a:avLst>
              <a:gd name="adj1" fmla="val -1135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05347" y="59720"/>
            <a:ext cx="8520600" cy="572700"/>
          </a:xfrm>
        </p:spPr>
        <p:txBody>
          <a:bodyPr/>
          <a:lstStyle/>
          <a:p>
            <a:r>
              <a:rPr lang="en-US" dirty="0"/>
              <a:t>Solution (Distribution Aware Transactions)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900600" y="3800938"/>
            <a:ext cx="1380900" cy="1273370"/>
            <a:chOff x="-44753" y="4200989"/>
            <a:chExt cx="1380900" cy="1273370"/>
          </a:xfrm>
        </p:grpSpPr>
        <p:grpSp>
          <p:nvGrpSpPr>
            <p:cNvPr id="100" name="Group 99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02" name="Block Arc 101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Group 135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Straight Connector 136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314157" y="4858047"/>
              <a:ext cx="69042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CPU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 rot="18460922">
            <a:off x="1415215" y="3895137"/>
            <a:ext cx="404878" cy="1027933"/>
            <a:chOff x="2986529" y="2483251"/>
            <a:chExt cx="417119" cy="1387801"/>
          </a:xfrm>
        </p:grpSpPr>
        <p:sp>
          <p:nvSpPr>
            <p:cNvPr id="142" name="Isosceles Triangle 14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439318" y="4303225"/>
            <a:ext cx="309566" cy="251343"/>
            <a:chOff x="6453494" y="2317132"/>
            <a:chExt cx="1969724" cy="2047043"/>
          </a:xfrm>
        </p:grpSpPr>
        <p:sp>
          <p:nvSpPr>
            <p:cNvPr id="145" name="Oval 1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27420" y="3800938"/>
            <a:ext cx="1380900" cy="1273370"/>
            <a:chOff x="-44753" y="4200989"/>
            <a:chExt cx="1380900" cy="1273370"/>
          </a:xfrm>
        </p:grpSpPr>
        <p:grpSp>
          <p:nvGrpSpPr>
            <p:cNvPr id="151" name="Group 150"/>
            <p:cNvGrpSpPr/>
            <p:nvPr/>
          </p:nvGrpSpPr>
          <p:grpSpPr>
            <a:xfrm>
              <a:off x="-44753" y="4200989"/>
              <a:ext cx="1380900" cy="1273370"/>
              <a:chOff x="3451365" y="2460651"/>
              <a:chExt cx="2289530" cy="1908575"/>
            </a:xfrm>
          </p:grpSpPr>
          <p:sp>
            <p:nvSpPr>
              <p:cNvPr id="153" name="Block Arc 152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379022" y="2460651"/>
                <a:ext cx="518630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891141" y="2578980"/>
                <a:ext cx="51241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60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7" name="Group 186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Straight Connector 187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5247037" y="2944220"/>
                <a:ext cx="493858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805824" y="2579903"/>
                <a:ext cx="527424" cy="32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451365" y="2944220"/>
                <a:ext cx="528927" cy="24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</a:t>
                </a: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14157" y="4858047"/>
              <a:ext cx="744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Network</a:t>
              </a:r>
            </a:p>
            <a:p>
              <a:pPr algn="ctr"/>
              <a:endParaRPr lang="en-US" sz="800" b="1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573053" y="3939353"/>
            <a:ext cx="1019115" cy="1127335"/>
            <a:chOff x="135960" y="4347024"/>
            <a:chExt cx="1019115" cy="1127335"/>
          </a:xfrm>
        </p:grpSpPr>
        <p:grpSp>
          <p:nvGrpSpPr>
            <p:cNvPr id="193" name="Group 192"/>
            <p:cNvGrpSpPr/>
            <p:nvPr/>
          </p:nvGrpSpPr>
          <p:grpSpPr>
            <a:xfrm>
              <a:off x="135960" y="4347024"/>
              <a:ext cx="1019115" cy="1127335"/>
              <a:chOff x="3750988" y="2679534"/>
              <a:chExt cx="1689692" cy="1689692"/>
            </a:xfrm>
          </p:grpSpPr>
          <p:sp>
            <p:nvSpPr>
              <p:cNvPr id="195" name="Block Arc 194"/>
              <p:cNvSpPr/>
              <p:nvPr/>
            </p:nvSpPr>
            <p:spPr>
              <a:xfrm>
                <a:off x="3750988" y="2679534"/>
                <a:ext cx="1689692" cy="1689692"/>
              </a:xfrm>
              <a:prstGeom prst="blockArc">
                <a:avLst>
                  <a:gd name="adj1" fmla="val 10664266"/>
                  <a:gd name="adj2" fmla="val 125679"/>
                  <a:gd name="adj3" fmla="val 10500"/>
                </a:avLst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DE262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3757430" y="2689325"/>
                <a:ext cx="1682507" cy="853896"/>
                <a:chOff x="1165856" y="1826457"/>
                <a:chExt cx="1310867" cy="665283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1822737" y="1826457"/>
                  <a:ext cx="238" cy="15240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800000">
                  <a:off x="2110462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3600000">
                  <a:off x="231905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/>
                <p:cNvGrpSpPr/>
                <p:nvPr/>
              </p:nvGrpSpPr>
              <p:grpSpPr>
                <a:xfrm rot="5400000">
                  <a:off x="1821290" y="1836306"/>
                  <a:ext cx="0" cy="1310867"/>
                  <a:chOff x="1825535" y="1840547"/>
                  <a:chExt cx="0" cy="1310867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1825535" y="2971800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1825535" y="1840547"/>
                    <a:ext cx="0" cy="17961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5" name="Straight Connector 224"/>
                <p:cNvCxnSpPr/>
                <p:nvPr/>
              </p:nvCxnSpPr>
              <p:spPr>
                <a:xfrm rot="7200000">
                  <a:off x="1332012" y="2116999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9000000">
                  <a:off x="1540597" y="1908413"/>
                  <a:ext cx="0" cy="17961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 rot="360000">
                <a:off x="4679777" y="275110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720000">
                <a:off x="4757993" y="2763495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">
                <a:off x="4834486" y="278399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440000">
                <a:off x="4908417" y="281237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2160000">
                <a:off x="5045401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0440000">
                <a:off x="4521610" y="2751092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2520000">
                <a:off x="5106945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2880000">
                <a:off x="5162942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3240000">
                <a:off x="5212779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3960000">
                <a:off x="5291864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4320000">
                <a:off x="5320244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4680000">
                <a:off x="5340740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040000">
                <a:off x="5353129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760000">
                <a:off x="3848260" y="3424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6120000">
                <a:off x="3860649" y="3346224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6480000">
                <a:off x="3881146" y="3269729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6840000">
                <a:off x="3909525" y="319579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7560000">
                <a:off x="3988610" y="305882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7920000">
                <a:off x="4038448" y="29972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8280000">
                <a:off x="4094444" y="294127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8640000">
                <a:off x="4155989" y="2891441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9360000">
                <a:off x="4292966" y="2812358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9720000">
                <a:off x="4366898" y="2783977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0080000">
                <a:off x="4443393" y="2763480"/>
                <a:ext cx="0" cy="7286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/>
            <p:cNvSpPr txBox="1"/>
            <p:nvPr/>
          </p:nvSpPr>
          <p:spPr>
            <a:xfrm>
              <a:off x="314157" y="4858047"/>
              <a:ext cx="73108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E37A31"/>
                  </a:solidFill>
                </a:rPr>
                <a:t>Latency</a:t>
              </a:r>
            </a:p>
            <a:p>
              <a:pPr algn="ctr"/>
              <a:endParaRPr lang="en-US" sz="800" b="1" dirty="0"/>
            </a:p>
          </p:txBody>
        </p:sp>
      </p:grpSp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5825" y="4272765"/>
            <a:ext cx="319857" cy="319857"/>
          </a:xfrm>
          <a:prstGeom prst="rect">
            <a:avLst/>
          </a:prstGeom>
        </p:spPr>
      </p:pic>
      <p:sp>
        <p:nvSpPr>
          <p:cNvPr id="244" name="Rectangle 243"/>
          <p:cNvSpPr/>
          <p:nvPr/>
        </p:nvSpPr>
        <p:spPr>
          <a:xfrm>
            <a:off x="779331" y="1614488"/>
            <a:ext cx="1256564" cy="1438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8" name="Group 247"/>
          <p:cNvGrpSpPr/>
          <p:nvPr/>
        </p:nvGrpSpPr>
        <p:grpSpPr>
          <a:xfrm rot="18477445">
            <a:off x="2629627" y="3896929"/>
            <a:ext cx="404878" cy="1027933"/>
            <a:chOff x="2986529" y="2483251"/>
            <a:chExt cx="417119" cy="1387801"/>
          </a:xfrm>
        </p:grpSpPr>
        <p:sp>
          <p:nvSpPr>
            <p:cNvPr id="249" name="Isosceles Triangle 248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666138" y="4303225"/>
            <a:ext cx="309566" cy="251343"/>
            <a:chOff x="6453494" y="2317132"/>
            <a:chExt cx="1969724" cy="2047043"/>
          </a:xfrm>
        </p:grpSpPr>
        <p:sp>
          <p:nvSpPr>
            <p:cNvPr id="241" name="Oval 24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 rot="18437522">
            <a:off x="3905409" y="3885403"/>
            <a:ext cx="404878" cy="1027933"/>
            <a:chOff x="2986529" y="2483251"/>
            <a:chExt cx="417119" cy="1387801"/>
          </a:xfrm>
        </p:grpSpPr>
        <p:sp>
          <p:nvSpPr>
            <p:cNvPr id="252" name="Isosceles Triangle 251"/>
            <p:cNvSpPr/>
            <p:nvPr/>
          </p:nvSpPr>
          <p:spPr>
            <a:xfrm rot="19588890" flipH="1">
              <a:off x="2986529" y="2483251"/>
              <a:ext cx="119402" cy="856371"/>
            </a:xfrm>
            <a:prstGeom prst="triangle">
              <a:avLst>
                <a:gd name="adj" fmla="val 4948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00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rot="8836778">
              <a:off x="3317295" y="3223352"/>
              <a:ext cx="86353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3931058" y="4295605"/>
            <a:ext cx="309566" cy="251343"/>
            <a:chOff x="6453494" y="2317132"/>
            <a:chExt cx="1969724" cy="2047043"/>
          </a:xfrm>
        </p:grpSpPr>
        <p:sp>
          <p:nvSpPr>
            <p:cNvPr id="237" name="Oval 23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8" name="Oval 23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35000">
                  <a:schemeClr val="accent6">
                    <a:lumMod val="60000"/>
                    <a:lumOff val="40000"/>
                  </a:schemeClr>
                </a:gs>
                <a:gs pos="70000">
                  <a:srgbClr val="E37A31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6766208" y="2710174"/>
              <a:ext cx="1114161" cy="87037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99958" y="3615135"/>
            <a:ext cx="393009" cy="486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3011" y="392364"/>
            <a:ext cx="1973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rwxrwx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 /home/B</a:t>
            </a:r>
          </a:p>
        </p:txBody>
      </p:sp>
      <p:sp>
        <p:nvSpPr>
          <p:cNvPr id="3" name="Rectangle 2"/>
          <p:cNvSpPr/>
          <p:nvPr/>
        </p:nvSpPr>
        <p:spPr>
          <a:xfrm>
            <a:off x="879165" y="1629397"/>
            <a:ext cx="1059680" cy="852899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0455" y="1233019"/>
            <a:ext cx="5115094" cy="625695"/>
            <a:chOff x="404295" y="1234039"/>
            <a:chExt cx="5115094" cy="6256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295" y="1287878"/>
              <a:ext cx="589137" cy="571856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2078" y="1257022"/>
              <a:ext cx="589137" cy="571856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6728" y="1264652"/>
              <a:ext cx="589137" cy="571856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252" y="1234039"/>
              <a:ext cx="589137" cy="571856"/>
            </a:xfrm>
            <a:prstGeom prst="rect">
              <a:avLst/>
            </a:prstGeom>
          </p:spPr>
        </p:pic>
      </p:grpSp>
      <p:sp>
        <p:nvSpPr>
          <p:cNvPr id="230" name="TextBox 229"/>
          <p:cNvSpPr txBox="1"/>
          <p:nvPr/>
        </p:nvSpPr>
        <p:spPr>
          <a:xfrm>
            <a:off x="831582" y="2277230"/>
            <a:ext cx="6510065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glow rad="431800">
                    <a:schemeClr val="accent1">
                      <a:satMod val="175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Start Transaction on Node 1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Select * from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Inodes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where parent = /home and 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Partition = 1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WITH(INDEX(name))</a:t>
            </a:r>
          </a:p>
        </p:txBody>
      </p:sp>
      <p:sp>
        <p:nvSpPr>
          <p:cNvPr id="5" name="Rectangle 4"/>
          <p:cNvSpPr/>
          <p:nvPr/>
        </p:nvSpPr>
        <p:spPr>
          <a:xfrm rot="19967903">
            <a:off x="1335824" y="1626900"/>
            <a:ext cx="5830863" cy="1425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Distribution Aware Transactions &amp;</a:t>
            </a:r>
          </a:p>
          <a:p>
            <a:pPr algn="ctr"/>
            <a:r>
              <a:rPr lang="en-US" sz="2000" dirty="0"/>
              <a:t>Partition Pruned Index Scan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Scales Very Well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513" y="4303222"/>
            <a:ext cx="205581" cy="3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975 2.96296E-6 L 0.0441 -0.07963 L 0.07379 -0.11821 L 0.07691 -0.19877 L 0.07691 -0.2355 L 0.03525 -0.30803 L 0.01476 -0.32963 L -0.07812 -0.38642 L -0.20069 -0.4321 L -0.31232 -0.44321 L -0.4783 -0.42006 L -0.64618 -0.35648 L -0.67222 -0.33982 L -0.67222 -0.33951 L -0.67222 -0.33982 " pathEditMode="relative" rAng="0" ptsTypes="AAAAAAAAAAAAA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-2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0.00586 L -0.00434 0.150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36493 -0.0179 L 0.61875 0.10463 L 0.65278 0.32253 L 0.65538 0.3929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60" y="1873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244" grpId="0" animBg="1"/>
      <p:bldP spid="244" grpId="1" animBg="1"/>
      <p:bldP spid="244" grpId="2" animBg="1"/>
      <p:bldP spid="2" grpId="0"/>
      <p:bldP spid="2" grpId="1"/>
      <p:bldP spid="3" grpId="0" animBg="1"/>
      <p:bldP spid="23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3063"/>
          <a:stretch/>
        </p:blipFill>
        <p:spPr>
          <a:xfrm>
            <a:off x="7037727" y="274818"/>
            <a:ext cx="1709080" cy="1485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99" y="1152475"/>
            <a:ext cx="8709457" cy="341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~40 Tables &amp; hundreds of FS operations.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NewSQL databases do not provide serializable transaction isolation level</a:t>
            </a:r>
          </a:p>
          <a:p>
            <a:pPr marL="801688" lvl="3" indent="-342900">
              <a:buFont typeface="Arial" panose="020B0604020202020204" pitchFamily="34" charset="0"/>
              <a:buChar char="•"/>
            </a:pPr>
            <a:r>
              <a:rPr lang="en-US" dirty="0" err="1"/>
              <a:t>HopsFS</a:t>
            </a:r>
            <a:r>
              <a:rPr lang="en-US" dirty="0"/>
              <a:t> uses </a:t>
            </a:r>
            <a:r>
              <a:rPr lang="en-US" b="1" dirty="0">
                <a:solidFill>
                  <a:srgbClr val="C00000"/>
                </a:solidFill>
              </a:rPr>
              <a:t>read committed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transaction isolation level and </a:t>
            </a:r>
            <a:r>
              <a:rPr lang="en-US" b="1" dirty="0">
                <a:solidFill>
                  <a:srgbClr val="C00000"/>
                </a:solidFill>
              </a:rPr>
              <a:t>row level 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Avoiding deadlocks in file system operation. </a:t>
            </a:r>
          </a:p>
          <a:p>
            <a:pPr marL="854075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Pessimistic </a:t>
            </a:r>
            <a:r>
              <a:rPr lang="en-US" sz="1400" b="1" dirty="0">
                <a:solidFill>
                  <a:srgbClr val="C00000"/>
                </a:solidFill>
              </a:rPr>
              <a:t>Hierarchical Locking </a:t>
            </a:r>
            <a:r>
              <a:rPr lang="en-US" sz="1400" dirty="0">
                <a:solidFill>
                  <a:schemeClr val="bg2"/>
                </a:solidFill>
              </a:rPr>
              <a:t>mechanism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Implementing large file system operations that do not fit in a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1670-F335-4AD0-834E-928FD1C1D0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 dirty="0">
                <a:solidFill>
                  <a:srgbClr val="FFFFFF"/>
                </a:solidFill>
              </a:rPr>
              <a:t>Evaluation</a:t>
            </a:r>
          </a:p>
        </p:txBody>
      </p:sp>
      <p:sp>
        <p:nvSpPr>
          <p:cNvPr id="920" name="Shape 9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26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Evaluation</a:t>
            </a:r>
          </a:p>
        </p:txBody>
      </p:sp>
      <p:sp>
        <p:nvSpPr>
          <p:cNvPr id="927" name="Shape 927"/>
          <p:cNvSpPr txBox="1">
            <a:spLocks noGrp="1"/>
          </p:cNvSpPr>
          <p:nvPr>
            <p:ph type="body" idx="1"/>
          </p:nvPr>
        </p:nvSpPr>
        <p:spPr>
          <a:xfrm>
            <a:off x="500557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On Premise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Dual Intel® Xeon® E5-2620 v3 @ 2.40GHz,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256 GB RAM, 4 TB Disks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10 </a:t>
            </a:r>
            <a:r>
              <a:rPr lang="en-GB" dirty="0" err="1">
                <a:solidFill>
                  <a:srgbClr val="000000"/>
                </a:solidFill>
              </a:rPr>
              <a:t>GbE</a:t>
            </a:r>
            <a:endParaRPr lang="en-GB" dirty="0">
              <a:solidFill>
                <a:srgbClr val="000000"/>
              </a:solidFill>
            </a:endParaRPr>
          </a:p>
          <a:p>
            <a:pPr marL="914400" lvl="1" indent="-228600">
              <a:spcBef>
                <a:spcPts val="0"/>
              </a:spcBef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0.1 </a:t>
            </a:r>
            <a:r>
              <a:rPr lang="en-GB" dirty="0" err="1">
                <a:solidFill>
                  <a:srgbClr val="000000"/>
                </a:solidFill>
              </a:rPr>
              <a:t>ms</a:t>
            </a:r>
            <a:r>
              <a:rPr lang="en-GB" dirty="0">
                <a:solidFill>
                  <a:srgbClr val="000000"/>
                </a:solidFill>
              </a:rPr>
              <a:t> ping latency between nodes</a:t>
            </a:r>
          </a:p>
        </p:txBody>
      </p:sp>
      <p:sp>
        <p:nvSpPr>
          <p:cNvPr id="928" name="Shape 9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27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367" y="1432648"/>
            <a:ext cx="3983933" cy="154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4220" y="921642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Workload Traces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Evaluation: Industrial Workload 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x="7388650" y="204025"/>
            <a:ext cx="4614600" cy="5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2" name="Shape 9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28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1178358"/>
            <a:ext cx="40671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5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Evaluation: Industrial Workload 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x="7388650" y="204025"/>
            <a:ext cx="4614600" cy="5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2" name="Shape 9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29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1258725"/>
            <a:ext cx="4143375" cy="338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38392" y="3806954"/>
            <a:ext cx="6374801" cy="888058"/>
            <a:chOff x="2184523" y="5075938"/>
            <a:chExt cx="8499734" cy="11840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23" y="5075941"/>
              <a:ext cx="960573" cy="11840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04" y="5075940"/>
              <a:ext cx="960573" cy="11840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64" y="5075939"/>
              <a:ext cx="960573" cy="11840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005" y="5075938"/>
              <a:ext cx="960573" cy="11840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84" y="5075938"/>
              <a:ext cx="960573" cy="118407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14706" y="4718429"/>
            <a:ext cx="1029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DataNodes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383004" y="1660738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HDFS Client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2758020" y="2088855"/>
            <a:ext cx="231308" cy="2248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Rectangle: Rounded Corners 25"/>
          <p:cNvSpPr/>
          <p:nvPr/>
        </p:nvSpPr>
        <p:spPr>
          <a:xfrm>
            <a:off x="3108661" y="2088855"/>
            <a:ext cx="231308" cy="224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: Rounded Corners 26"/>
          <p:cNvSpPr/>
          <p:nvPr/>
        </p:nvSpPr>
        <p:spPr>
          <a:xfrm>
            <a:off x="2401410" y="2082892"/>
            <a:ext cx="231308" cy="224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29" name="Arrow: Right 28"/>
          <p:cNvSpPr/>
          <p:nvPr/>
        </p:nvSpPr>
        <p:spPr>
          <a:xfrm>
            <a:off x="1891696" y="2033380"/>
            <a:ext cx="361641" cy="3138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85935"/>
              </p:ext>
            </p:extLst>
          </p:nvPr>
        </p:nvGraphicFramePr>
        <p:xfrm>
          <a:off x="5187582" y="1368794"/>
          <a:ext cx="3585837" cy="195894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4301">
                  <a:extLst>
                    <a:ext uri="{9D8B030D-6E8A-4147-A177-3AD203B41FA5}">
                      <a16:colId xmlns:a16="http://schemas.microsoft.com/office/drawing/2014/main" val="2973981262"/>
                    </a:ext>
                  </a:extLst>
                </a:gridCol>
                <a:gridCol w="2991536">
                  <a:extLst>
                    <a:ext uri="{9D8B030D-6E8A-4147-A177-3AD203B41FA5}">
                      <a16:colId xmlns:a16="http://schemas.microsoft.com/office/drawing/2014/main" val="3875747525"/>
                    </a:ext>
                  </a:extLst>
                </a:gridCol>
              </a:tblGrid>
              <a:tr h="276322">
                <a:tc>
                  <a:txBody>
                    <a:bodyPr/>
                    <a:lstStyle/>
                    <a:p>
                      <a:r>
                        <a:rPr lang="en-US" sz="1100" dirty="0"/>
                        <a:t>File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Blocks Mappings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795306"/>
                  </a:ext>
                </a:extLst>
              </a:tr>
              <a:tr h="30101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5475697"/>
                  </a:ext>
                </a:extLst>
              </a:tr>
              <a:tr h="2763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8234732"/>
                  </a:ext>
                </a:extLst>
              </a:tr>
              <a:tr h="2763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2394"/>
                  </a:ext>
                </a:extLst>
              </a:tr>
              <a:tr h="2763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4325876"/>
                  </a:ext>
                </a:extLst>
              </a:tr>
              <a:tr h="2763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8128615"/>
                  </a:ext>
                </a:extLst>
              </a:tr>
              <a:tr h="2763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8123768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897389" y="1091795"/>
            <a:ext cx="1487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File System Metadata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59930" y="1615965"/>
            <a:ext cx="361349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File1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DN5,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Blk3</a:t>
            </a:r>
            <a:r>
              <a:rPr lang="en-US" sz="1200" b="1" dirty="0">
                <a:sym typeface="Wingdings" panose="05000000000000000000" pitchFamily="2" charset="2"/>
              </a:rPr>
              <a:t>  DN3</a:t>
            </a:r>
            <a:endParaRPr lang="en-US" sz="1200" b="1" dirty="0"/>
          </a:p>
          <a:p>
            <a:r>
              <a:rPr lang="en-US" sz="1050" dirty="0"/>
              <a:t>  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223273" y="1970273"/>
            <a:ext cx="690933" cy="840025"/>
            <a:chOff x="1040427" y="2003583"/>
            <a:chExt cx="1219985" cy="162054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427" y="2003583"/>
              <a:ext cx="1219985" cy="12199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07597" y="3089752"/>
              <a:ext cx="945931" cy="534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File1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8" name="Smiley Face 37"/>
          <p:cNvSpPr/>
          <p:nvPr/>
        </p:nvSpPr>
        <p:spPr>
          <a:xfrm>
            <a:off x="1297464" y="1549603"/>
            <a:ext cx="446694" cy="43428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0" name="Group 49"/>
          <p:cNvGrpSpPr/>
          <p:nvPr/>
        </p:nvGrpSpPr>
        <p:grpSpPr>
          <a:xfrm>
            <a:off x="1952552" y="1921628"/>
            <a:ext cx="1987064" cy="253916"/>
            <a:chOff x="7562628" y="592627"/>
            <a:chExt cx="2883049" cy="338555"/>
          </a:xfrm>
        </p:grpSpPr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>
              <a:off x="7562628" y="875751"/>
              <a:ext cx="28830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670203" y="592627"/>
              <a:ext cx="273244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Where can I save the file?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956054" y="2176356"/>
            <a:ext cx="2221891" cy="253916"/>
            <a:chOff x="6552822" y="594799"/>
            <a:chExt cx="2962520" cy="338555"/>
          </a:xfrm>
        </p:grpSpPr>
        <p:cxnSp>
          <p:nvCxnSpPr>
            <p:cNvPr id="53" name="Straight Arrow Connector 52"/>
            <p:cNvCxnSpPr>
              <a:cxnSpLocks/>
            </p:cNvCxnSpPr>
            <p:nvPr/>
          </p:nvCxnSpPr>
          <p:spPr>
            <a:xfrm flipH="1">
              <a:off x="6552822" y="875751"/>
              <a:ext cx="25939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782899" y="594799"/>
              <a:ext cx="273244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/>
                <a:t>DataNodes</a:t>
              </a:r>
              <a:r>
                <a:rPr lang="en-US" sz="1050" dirty="0"/>
                <a:t> Addresses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840688" y="1864304"/>
            <a:ext cx="4040075" cy="146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0" name="TextBox 29"/>
          <p:cNvSpPr txBox="1"/>
          <p:nvPr/>
        </p:nvSpPr>
        <p:spPr>
          <a:xfrm>
            <a:off x="5158086" y="1810552"/>
            <a:ext cx="3615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File2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DN4</a:t>
            </a:r>
            <a:endParaRPr lang="en-US" sz="1200" b="1" dirty="0"/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File3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DN2,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Blk3</a:t>
            </a:r>
            <a:r>
              <a:rPr lang="en-US" sz="1200" b="1" dirty="0">
                <a:sym typeface="Wingdings" panose="05000000000000000000" pitchFamily="2" charset="2"/>
              </a:rPr>
              <a:t>  DN3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File4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DN100</a:t>
            </a:r>
            <a:endParaRPr lang="en-US" sz="1200" b="1" dirty="0"/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File5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DN4,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DN2,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Blk3</a:t>
            </a:r>
            <a:r>
              <a:rPr lang="en-US" sz="1200" b="1" dirty="0">
                <a:sym typeface="Wingdings" panose="05000000000000000000" pitchFamily="2" charset="2"/>
              </a:rPr>
              <a:t>  DN9</a:t>
            </a:r>
            <a:endParaRPr lang="en-US" sz="1200" b="1" dirty="0"/>
          </a:p>
          <a:p>
            <a:r>
              <a:rPr lang="en-US" sz="1500" b="1" dirty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… … … …</a:t>
            </a:r>
            <a:endParaRPr lang="en-US" sz="15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FileN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DN2,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DN8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69198" y="4170192"/>
            <a:ext cx="6154756" cy="593362"/>
            <a:chOff x="2492263" y="5560255"/>
            <a:chExt cx="8206341" cy="791149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4391190" y="5894205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6419991" y="5683055"/>
              <a:ext cx="308411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8076005" y="5710130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6059375" y="6023494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8431295" y="5710129"/>
              <a:ext cx="308410" cy="29974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10375847" y="5683055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8441589" y="6035346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10026906" y="6023192"/>
              <a:ext cx="308410" cy="299745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2843860" y="5694302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2492263" y="604796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2836686" y="604831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401143" y="5560256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4756433" y="55602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4766727" y="5885472"/>
              <a:ext cx="308410" cy="299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6426198" y="6028974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8088080" y="6051659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>
              <a:off x="10390194" y="601889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587182" y="66849"/>
            <a:ext cx="7886700" cy="994172"/>
          </a:xfrm>
        </p:spPr>
        <p:txBody>
          <a:bodyPr/>
          <a:lstStyle/>
          <a:p>
            <a:r>
              <a:rPr lang="en-US" dirty="0"/>
              <a:t>HDFS Architecture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61499" y="1274383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NameNode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33" y="1510775"/>
            <a:ext cx="1018084" cy="148595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99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302 0.07623 L 0.04618 0.10895 L 0.06232 0.14475 L 0.09618 0.16327 L 0.13541 0.16821 L 0.17309 0.18055 L 0.27743 0.17778 L 0.34184 0.16327 L 0.34895 0.16327 L 0.41423 0.18549 L 0.42934 0.19876 C 0.43194 0.20216 0.43472 0.20617 0.4375 0.20926 C 0.43958 0.21203 0.44392 0.21605 0.44392 0.21636 L 0.47274 0.27006 L 0.48941 0.31481 L 0.49843 0.35308 L 0.51875 0.42315 L 0.51875 0.425 " pathEditMode="relative" rAng="0" ptsTypes="AAAAAAAAAAAAAAAAA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2123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0.00031 C -0.00086 0.00278 -0.00277 0.01173 -0.00434 0.01574 C -0.00555 0.01883 -0.00711 0.02037 -0.00833 0.02377 C -0.0092 0.02624 -0.00989 0.02963 -0.01111 0.03179 L -0.01579 0.04105 C -0.01666 0.04259 -0.01718 0.04475 -0.0184 0.04661 C -0.01944 0.04815 -0.02031 0.04908 -0.021 0.05093 C -0.02239 0.0534 -0.02343 0.05679 -0.02448 0.06019 C -0.02534 0.06235 -0.02621 0.06482 -0.02708 0.06667 C -0.03177 0.07593 -0.02951 0.06852 -0.03125 0.075 L -0.04531 0.11513 L -0.05399 0.20525 L -0.05677 0.29938 L -0.05972 0.42778 " pathEditMode="relative" rAng="0" ptsTypes="AAAAAAAAAAAAA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2138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3646 0.08148 L 0.0599 0.12469 L 0.09341 0.18827 L 0.12101 0.25987 L 0.14202 0.33395 L 0.16025 0.42592 " pathEditMode="relative" rAng="0" ptsTypes="AAAAA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129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4" grpId="0"/>
      <p:bldP spid="35" grpId="0"/>
      <p:bldP spid="38" grpId="1" animBg="1"/>
      <p:bldP spid="38" grpId="2" animBg="1"/>
      <p:bldP spid="4" grpId="0" animBg="1"/>
      <p:bldP spid="4" grpId="1" animBg="1"/>
      <p:bldP spid="30" grpId="0"/>
      <p:bldP spid="30" grpId="1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Evaluation: Industrial Workload </a:t>
            </a:r>
          </a:p>
        </p:txBody>
      </p:sp>
      <p:pic>
        <p:nvPicPr>
          <p:cNvPr id="969" name="Shape 969" descr="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2742" y="1258725"/>
            <a:ext cx="4158504" cy="33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Shape 970"/>
          <p:cNvSpPr txBox="1"/>
          <p:nvPr/>
        </p:nvSpPr>
        <p:spPr>
          <a:xfrm>
            <a:off x="7388650" y="204025"/>
            <a:ext cx="4614600" cy="5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1" name="Shape 9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30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croll: Horizontal 2"/>
          <p:cNvSpPr/>
          <p:nvPr/>
        </p:nvSpPr>
        <p:spPr>
          <a:xfrm>
            <a:off x="6432000" y="559653"/>
            <a:ext cx="2400300" cy="22236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 Node DB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~ </a:t>
            </a:r>
            <a:r>
              <a:rPr lang="en-US" sz="3200" b="1" dirty="0">
                <a:solidFill>
                  <a:schemeClr val="tx1"/>
                </a:solidFill>
              </a:rPr>
              <a:t>3.5X </a:t>
            </a:r>
            <a:r>
              <a:rPr lang="en-US" sz="1800" b="1" dirty="0">
                <a:solidFill>
                  <a:schemeClr val="tx1"/>
                </a:solidFill>
              </a:rPr>
              <a:t>Throughput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Evaluation: Industrial Workload (contd.)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3" name="Shape 983" descr="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87" y="1152475"/>
            <a:ext cx="4388432" cy="35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Shape 9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31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croll: Horizontal 6"/>
          <p:cNvSpPr/>
          <p:nvPr/>
        </p:nvSpPr>
        <p:spPr>
          <a:xfrm>
            <a:off x="6620857" y="445025"/>
            <a:ext cx="2400300" cy="22236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4</a:t>
            </a:r>
            <a:r>
              <a:rPr lang="en-US" sz="1800" b="1" dirty="0">
                <a:solidFill>
                  <a:schemeClr val="tx1"/>
                </a:solidFill>
              </a:rPr>
              <a:t> Node DB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~ </a:t>
            </a:r>
            <a:r>
              <a:rPr lang="en-US" sz="3200" b="1" dirty="0">
                <a:solidFill>
                  <a:schemeClr val="tx1"/>
                </a:solidFill>
              </a:rPr>
              <a:t>7.5X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Throughput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Evaluation: Industrial Workload (contd.)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0" name="Shape 990" descr="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87" y="1152475"/>
            <a:ext cx="4388432" cy="35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Shape 9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32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croll: Horizontal 4"/>
          <p:cNvSpPr/>
          <p:nvPr/>
        </p:nvSpPr>
        <p:spPr>
          <a:xfrm>
            <a:off x="6620857" y="445025"/>
            <a:ext cx="2400300" cy="22236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8</a:t>
            </a:r>
            <a:r>
              <a:rPr lang="en-US" sz="1800" b="1" dirty="0">
                <a:solidFill>
                  <a:schemeClr val="tx1"/>
                </a:solidFill>
              </a:rPr>
              <a:t> Node DB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~ </a:t>
            </a:r>
            <a:r>
              <a:rPr lang="en-US" sz="3200" b="1" dirty="0">
                <a:solidFill>
                  <a:schemeClr val="tx1"/>
                </a:solidFill>
              </a:rPr>
              <a:t>12.5X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Throughput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Evaluation: Industrial Workload (contd.)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7" name="Shape 997" descr="outp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87" y="1152475"/>
            <a:ext cx="4388432" cy="35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Shape 9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33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7488725" y="2645050"/>
            <a:ext cx="38376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Evaluation: Industrial Workload (contd.)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5" name="Shape 1005" descr="outp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787" y="1152475"/>
            <a:ext cx="4388432" cy="35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Shape 10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34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Shape 1007"/>
          <p:cNvSpPr txBox="1"/>
          <p:nvPr/>
        </p:nvSpPr>
        <p:spPr>
          <a:xfrm>
            <a:off x="7488725" y="2645050"/>
            <a:ext cx="38376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4238650" y="1618200"/>
            <a:ext cx="3635100" cy="190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1">
                <a:solidFill>
                  <a:srgbClr val="38761D"/>
                </a:solidFill>
              </a:rPr>
              <a:t>16X</a:t>
            </a:r>
            <a:r>
              <a:rPr lang="en-GB" sz="2400" b="1"/>
              <a:t> the performance of HDFS.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b="1"/>
              <a:t>Further scaling possible with more hardware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of Metadata Service ( No of CPU Cores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96501663"/>
              </p:ext>
            </p:extLst>
          </p:nvPr>
        </p:nvGraphicFramePr>
        <p:xfrm>
          <a:off x="1875225" y="1089541"/>
          <a:ext cx="6208800" cy="357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504825" y="1790528"/>
            <a:ext cx="280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CPU 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35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Write Intensive workloads</a:t>
            </a:r>
          </a:p>
        </p:txBody>
      </p:sp>
      <p:sp>
        <p:nvSpPr>
          <p:cNvPr id="1024" name="Shape 10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36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25" name="Shape 1025"/>
          <p:cNvGraphicFramePr/>
          <p:nvPr/>
        </p:nvGraphicFramePr>
        <p:xfrm>
          <a:off x="1034612" y="1866900"/>
          <a:ext cx="7074775" cy="1203960"/>
        </p:xfrm>
        <a:graphic>
          <a:graphicData uri="http://schemas.openxmlformats.org/drawingml/2006/table">
            <a:tbl>
              <a:tblPr>
                <a:noFill/>
                <a:tableStyleId>{D948D558-FED2-41E4-BCDA-FE4A790A20E5}</a:tableStyleId>
              </a:tblPr>
              <a:tblGrid>
                <a:gridCol w="3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Workloads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HopsFS ops/sec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HDFS ops/sec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</a:rPr>
                        <a:t>Scaling Factor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Synthetic Workload (5.0% File Writes)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1.19 M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53.6 K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22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Synthetic Workload (10% File Writes)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1.04 M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35.2 K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30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Synthetic Workload (</a:t>
                      </a:r>
                      <a:r>
                        <a:rPr lang="en-GB" sz="2400" b="1"/>
                        <a:t>20% </a:t>
                      </a:r>
                      <a:r>
                        <a:rPr lang="en-GB" sz="1200"/>
                        <a:t>File Writes)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0.748 M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19.9 K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37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" name="Shape 1026"/>
          <p:cNvSpPr txBox="1"/>
          <p:nvPr/>
        </p:nvSpPr>
        <p:spPr>
          <a:xfrm>
            <a:off x="2318550" y="3067049"/>
            <a:ext cx="5290200" cy="44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Scalability of HopsFS and HDFS for write intensive workloads</a:t>
            </a:r>
          </a:p>
        </p:txBody>
      </p:sp>
      <p:sp>
        <p:nvSpPr>
          <p:cNvPr id="1027" name="Shape 1027"/>
          <p:cNvSpPr/>
          <p:nvPr/>
        </p:nvSpPr>
        <p:spPr>
          <a:xfrm>
            <a:off x="380600" y="2670850"/>
            <a:ext cx="6396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8" name="Shape 1028"/>
          <p:cNvSpPr/>
          <p:nvPr/>
        </p:nvSpPr>
        <p:spPr>
          <a:xfrm rot="10800000">
            <a:off x="8130219" y="2690771"/>
            <a:ext cx="6390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Metadata Scalability</a:t>
            </a:r>
          </a:p>
        </p:txBody>
      </p:sp>
      <p:sp>
        <p:nvSpPr>
          <p:cNvPr id="1041" name="Shape 10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37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 txBox="1">
            <a:spLocks noGrp="1"/>
          </p:cNvSpPr>
          <p:nvPr>
            <p:ph type="title"/>
          </p:nvPr>
        </p:nvSpPr>
        <p:spPr>
          <a:xfrm>
            <a:off x="311700" y="1828200"/>
            <a:ext cx="7716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/>
              <a:t>HDFS Max </a:t>
            </a:r>
            <a:r>
              <a:rPr lang="en-GB" sz="2000" b="1" dirty="0">
                <a:solidFill>
                  <a:srgbClr val="A61C00"/>
                </a:solidFill>
              </a:rPr>
              <a:t>500 million</a:t>
            </a:r>
            <a:r>
              <a:rPr lang="en-GB" sz="2000" dirty="0"/>
              <a:t> files/directories</a:t>
            </a:r>
          </a:p>
        </p:txBody>
      </p:sp>
      <p:sp>
        <p:nvSpPr>
          <p:cNvPr id="1043" name="Shape 1043"/>
          <p:cNvSpPr txBox="1">
            <a:spLocks noGrp="1"/>
          </p:cNvSpPr>
          <p:nvPr>
            <p:ph type="title"/>
          </p:nvPr>
        </p:nvSpPr>
        <p:spPr>
          <a:xfrm>
            <a:off x="311700" y="2400900"/>
            <a:ext cx="8643600" cy="91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 err="1"/>
              <a:t>HopsFS</a:t>
            </a:r>
            <a:r>
              <a:rPr lang="en-GB" sz="3000" dirty="0"/>
              <a:t> </a:t>
            </a:r>
            <a:r>
              <a:rPr lang="en-GB" sz="3000" b="1" dirty="0">
                <a:solidFill>
                  <a:srgbClr val="38761D"/>
                </a:solidFill>
              </a:rPr>
              <a:t>Max 17 Billion</a:t>
            </a:r>
            <a:r>
              <a:rPr lang="en-GB" sz="3000" dirty="0"/>
              <a:t> files/directories</a:t>
            </a:r>
          </a:p>
          <a:p>
            <a:pPr marL="914400" lvl="0" indent="-419100" rtl="0">
              <a:spcBef>
                <a:spcPts val="0"/>
              </a:spcBef>
              <a:buSzPct val="100000"/>
              <a:buChar char="➢"/>
            </a:pPr>
            <a:r>
              <a:rPr lang="en-GB" sz="3000" b="1" dirty="0">
                <a:solidFill>
                  <a:srgbClr val="A61C00"/>
                </a:solidFill>
              </a:rPr>
              <a:t>37 times</a:t>
            </a:r>
            <a:r>
              <a:rPr lang="en-GB" sz="3000" dirty="0">
                <a:solidFill>
                  <a:srgbClr val="A61C00"/>
                </a:solidFill>
              </a:rPr>
              <a:t> </a:t>
            </a:r>
            <a:r>
              <a:rPr lang="en-GB" sz="3000" dirty="0"/>
              <a:t>more files than HDFS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/>
      <p:bldP spid="10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Operational Latency</a:t>
            </a:r>
          </a:p>
        </p:txBody>
      </p:sp>
      <p:pic>
        <p:nvPicPr>
          <p:cNvPr id="1077" name="Shape 1077" descr="Screenshot from 2017-02-14 00-13-16.png"/>
          <p:cNvPicPr preferRelativeResize="0"/>
          <p:nvPr/>
        </p:nvPicPr>
        <p:blipFill rotWithShape="1">
          <a:blip r:embed="rId3">
            <a:alphaModFix/>
          </a:blip>
          <a:srcRect t="3560" b="7881"/>
          <a:stretch/>
        </p:blipFill>
        <p:spPr>
          <a:xfrm>
            <a:off x="1270175" y="952349"/>
            <a:ext cx="6517849" cy="213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Shape 10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38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9" name="Shape 1079" descr="Screenshot from 2017-02-14 00-13-16.png"/>
          <p:cNvPicPr preferRelativeResize="0"/>
          <p:nvPr/>
        </p:nvPicPr>
        <p:blipFill rotWithShape="1">
          <a:blip r:embed="rId3">
            <a:alphaModFix/>
          </a:blip>
          <a:srcRect l="78272" t="1778" r="2714" b="81872"/>
          <a:stretch/>
        </p:blipFill>
        <p:spPr>
          <a:xfrm>
            <a:off x="2065400" y="998150"/>
            <a:ext cx="123922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Shape 1080"/>
          <p:cNvSpPr txBox="1"/>
          <p:nvPr/>
        </p:nvSpPr>
        <p:spPr>
          <a:xfrm>
            <a:off x="3898850" y="2890887"/>
            <a:ext cx="38376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File System Clients</a:t>
            </a:r>
          </a:p>
        </p:txBody>
      </p:sp>
      <p:sp>
        <p:nvSpPr>
          <p:cNvPr id="1081" name="Shape 1081"/>
          <p:cNvSpPr/>
          <p:nvPr/>
        </p:nvSpPr>
        <p:spPr>
          <a:xfrm>
            <a:off x="5943000" y="767025"/>
            <a:ext cx="1705500" cy="89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082" name="Shape 1082"/>
          <p:cNvGraphicFramePr/>
          <p:nvPr/>
        </p:nvGraphicFramePr>
        <p:xfrm>
          <a:off x="2778950" y="3503700"/>
          <a:ext cx="3895925" cy="923544"/>
        </p:xfrm>
        <a:graphic>
          <a:graphicData uri="http://schemas.openxmlformats.org/drawingml/2006/table">
            <a:tbl>
              <a:tblPr>
                <a:noFill/>
                <a:tableStyleId>{D948D558-FED2-41E4-BCDA-FE4A790A20E5}</a:tableStyleId>
              </a:tblPr>
              <a:tblGrid>
                <a:gridCol w="12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No of Clients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HopsFS Latency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HDFS Latency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1500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3.7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15.5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6500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6.8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67.4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3" name="Shape 1083"/>
          <p:cNvSpPr/>
          <p:nvPr/>
        </p:nvSpPr>
        <p:spPr>
          <a:xfrm>
            <a:off x="2139350" y="4127425"/>
            <a:ext cx="6396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4" name="Shape 1084"/>
          <p:cNvSpPr/>
          <p:nvPr/>
        </p:nvSpPr>
        <p:spPr>
          <a:xfrm rot="10800000">
            <a:off x="6674869" y="4127421"/>
            <a:ext cx="6390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Operational Latency</a:t>
            </a:r>
          </a:p>
        </p:txBody>
      </p:sp>
      <p:pic>
        <p:nvPicPr>
          <p:cNvPr id="1090" name="Shape 1090" descr="Screenshot from 2017-02-14 00-13-16.png"/>
          <p:cNvPicPr preferRelativeResize="0"/>
          <p:nvPr/>
        </p:nvPicPr>
        <p:blipFill rotWithShape="1">
          <a:blip r:embed="rId3">
            <a:alphaModFix/>
          </a:blip>
          <a:srcRect t="3560" b="7881"/>
          <a:stretch/>
        </p:blipFill>
        <p:spPr>
          <a:xfrm>
            <a:off x="1270175" y="952349"/>
            <a:ext cx="6517849" cy="213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Shape 10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39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2" name="Shape 1092" descr="Screenshot from 2017-02-14 00-13-16.png"/>
          <p:cNvPicPr preferRelativeResize="0"/>
          <p:nvPr/>
        </p:nvPicPr>
        <p:blipFill rotWithShape="1">
          <a:blip r:embed="rId3">
            <a:alphaModFix/>
          </a:blip>
          <a:srcRect l="78272" t="1778" r="2714" b="81872"/>
          <a:stretch/>
        </p:blipFill>
        <p:spPr>
          <a:xfrm>
            <a:off x="2065400" y="998150"/>
            <a:ext cx="123922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Shape 1093"/>
          <p:cNvSpPr txBox="1"/>
          <p:nvPr/>
        </p:nvSpPr>
        <p:spPr>
          <a:xfrm>
            <a:off x="3898850" y="2890887"/>
            <a:ext cx="38376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File System Clients</a:t>
            </a:r>
          </a:p>
        </p:txBody>
      </p:sp>
      <p:sp>
        <p:nvSpPr>
          <p:cNvPr id="1094" name="Shape 1094"/>
          <p:cNvSpPr/>
          <p:nvPr/>
        </p:nvSpPr>
        <p:spPr>
          <a:xfrm>
            <a:off x="5943000" y="767025"/>
            <a:ext cx="1705500" cy="89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095" name="Shape 1095"/>
          <p:cNvGraphicFramePr/>
          <p:nvPr/>
        </p:nvGraphicFramePr>
        <p:xfrm>
          <a:off x="2778950" y="3503700"/>
          <a:ext cx="3895925" cy="923544"/>
        </p:xfrm>
        <a:graphic>
          <a:graphicData uri="http://schemas.openxmlformats.org/drawingml/2006/table">
            <a:tbl>
              <a:tblPr>
                <a:noFill/>
                <a:tableStyleId>{D948D558-FED2-41E4-BCDA-FE4A790A20E5}</a:tableStyleId>
              </a:tblPr>
              <a:tblGrid>
                <a:gridCol w="12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No of Clients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HopsFS Latency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HDFS Latency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50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1500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3.7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15.5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6500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6.8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b="1"/>
                        <a:t>67.4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6" name="Shape 1096"/>
          <p:cNvSpPr/>
          <p:nvPr/>
        </p:nvSpPr>
        <p:spPr>
          <a:xfrm>
            <a:off x="2139350" y="4127425"/>
            <a:ext cx="6396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 rot="10800000">
            <a:off x="6674869" y="4127421"/>
            <a:ext cx="6390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8" name="Shape 1098"/>
          <p:cNvSpPr txBox="1"/>
          <p:nvPr/>
        </p:nvSpPr>
        <p:spPr>
          <a:xfrm rot="-158">
            <a:off x="1462873" y="3366521"/>
            <a:ext cx="6538800" cy="1337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For 6500 clients HopsFS has</a:t>
            </a:r>
            <a:r>
              <a:rPr lang="en-GB" sz="3600"/>
              <a:t> </a:t>
            </a:r>
            <a:r>
              <a:rPr lang="en-GB" sz="4000" b="1"/>
              <a:t>10 times</a:t>
            </a:r>
            <a:r>
              <a:rPr lang="en-GB" sz="4000"/>
              <a:t> </a:t>
            </a:r>
            <a:r>
              <a:rPr lang="en-GB" sz="2400"/>
              <a:t>lower latency than HDFS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38392" y="3806954"/>
            <a:ext cx="6374801" cy="888058"/>
            <a:chOff x="2184523" y="5075938"/>
            <a:chExt cx="8499734" cy="11840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23" y="5075941"/>
              <a:ext cx="960573" cy="11840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04" y="5075940"/>
              <a:ext cx="960573" cy="11840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64" y="5075939"/>
              <a:ext cx="960573" cy="11840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005" y="5075938"/>
              <a:ext cx="960573" cy="11840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84" y="5075938"/>
              <a:ext cx="960573" cy="118407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14706" y="4718429"/>
            <a:ext cx="1029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DataNode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095957" y="1205218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NameNode</a:t>
            </a:r>
            <a:endParaRPr lang="en-US" sz="1050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7520179" y="4252439"/>
            <a:ext cx="231308" cy="2248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Rectangle: Rounded Corners 25"/>
          <p:cNvSpPr/>
          <p:nvPr/>
        </p:nvSpPr>
        <p:spPr>
          <a:xfrm>
            <a:off x="4550374" y="4257131"/>
            <a:ext cx="231308" cy="224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: Rounded Corners 26"/>
          <p:cNvSpPr/>
          <p:nvPr/>
        </p:nvSpPr>
        <p:spPr>
          <a:xfrm>
            <a:off x="1864188" y="4282596"/>
            <a:ext cx="231308" cy="224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33727"/>
              </p:ext>
            </p:extLst>
          </p:nvPr>
        </p:nvGraphicFramePr>
        <p:xfrm>
          <a:off x="5187583" y="1368795"/>
          <a:ext cx="3585837" cy="194937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4301">
                  <a:extLst>
                    <a:ext uri="{9D8B030D-6E8A-4147-A177-3AD203B41FA5}">
                      <a16:colId xmlns:a16="http://schemas.microsoft.com/office/drawing/2014/main" val="2973981262"/>
                    </a:ext>
                  </a:extLst>
                </a:gridCol>
                <a:gridCol w="2991536">
                  <a:extLst>
                    <a:ext uri="{9D8B030D-6E8A-4147-A177-3AD203B41FA5}">
                      <a16:colId xmlns:a16="http://schemas.microsoft.com/office/drawing/2014/main" val="3875747525"/>
                    </a:ext>
                  </a:extLst>
                </a:gridCol>
              </a:tblGrid>
              <a:tr h="274972">
                <a:tc>
                  <a:txBody>
                    <a:bodyPr/>
                    <a:lstStyle/>
                    <a:p>
                      <a:r>
                        <a:rPr lang="en-US" sz="1100" dirty="0"/>
                        <a:t>File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Blocks Mappings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795306"/>
                  </a:ext>
                </a:extLst>
              </a:tr>
              <a:tr h="29954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5475697"/>
                  </a:ext>
                </a:extLst>
              </a:tr>
              <a:tr h="2749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8234732"/>
                  </a:ext>
                </a:extLst>
              </a:tr>
              <a:tr h="2749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2394"/>
                  </a:ext>
                </a:extLst>
              </a:tr>
              <a:tr h="2749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4325876"/>
                  </a:ext>
                </a:extLst>
              </a:tr>
              <a:tr h="2749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8128615"/>
                  </a:ext>
                </a:extLst>
              </a:tr>
              <a:tr h="2749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8123768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897389" y="1091795"/>
            <a:ext cx="1487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File System Metadata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59930" y="1615965"/>
            <a:ext cx="361349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File1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DN4,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Blk3</a:t>
            </a:r>
            <a:r>
              <a:rPr lang="en-US" sz="1200" b="1" dirty="0">
                <a:sym typeface="Wingdings" panose="05000000000000000000" pitchFamily="2" charset="2"/>
              </a:rPr>
              <a:t>  DN5</a:t>
            </a:r>
            <a:endParaRPr lang="en-US" sz="1200" b="1" dirty="0"/>
          </a:p>
          <a:p>
            <a:r>
              <a:rPr lang="en-US" sz="1050" dirty="0"/>
              <a:t>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52876" y="1498567"/>
            <a:ext cx="1189455" cy="1059108"/>
            <a:chOff x="1663841" y="3326992"/>
            <a:chExt cx="1585940" cy="1412144"/>
          </a:xfrm>
        </p:grpSpPr>
        <p:sp>
          <p:nvSpPr>
            <p:cNvPr id="29" name="Arrow: Right 28"/>
            <p:cNvSpPr/>
            <p:nvPr/>
          </p:nvSpPr>
          <p:spPr>
            <a:xfrm rot="10800000">
              <a:off x="1663841" y="3919935"/>
              <a:ext cx="481976" cy="418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029796" y="3326992"/>
              <a:ext cx="1219985" cy="1412144"/>
              <a:chOff x="1040427" y="1811424"/>
              <a:chExt cx="1219985" cy="141214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260779" y="1811424"/>
                <a:ext cx="637354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File1</a:t>
                </a: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3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0427" y="2003583"/>
                <a:ext cx="1219985" cy="1219985"/>
              </a:xfrm>
              <a:prstGeom prst="rect">
                <a:avLst/>
              </a:prstGeom>
            </p:spPr>
          </p:pic>
        </p:grpSp>
      </p:grpSp>
      <p:sp>
        <p:nvSpPr>
          <p:cNvPr id="38" name="Smiley Face 37"/>
          <p:cNvSpPr/>
          <p:nvPr/>
        </p:nvSpPr>
        <p:spPr>
          <a:xfrm>
            <a:off x="1318788" y="1842700"/>
            <a:ext cx="446694" cy="43428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0" name="Group 49"/>
          <p:cNvGrpSpPr/>
          <p:nvPr/>
        </p:nvGrpSpPr>
        <p:grpSpPr>
          <a:xfrm>
            <a:off x="1798911" y="1733977"/>
            <a:ext cx="2162287" cy="253916"/>
            <a:chOff x="7562626" y="568776"/>
            <a:chExt cx="2883049" cy="338555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7562626" y="875751"/>
              <a:ext cx="28830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670205" y="568776"/>
              <a:ext cx="273244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Where File1 is saved?</a:t>
              </a:r>
            </a:p>
          </p:txBody>
        </p:sp>
      </p:grpSp>
      <p:cxnSp>
        <p:nvCxnSpPr>
          <p:cNvPr id="53" name="Straight Arrow Connector 52"/>
          <p:cNvCxnSpPr>
            <a:cxnSpLocks/>
          </p:cNvCxnSpPr>
          <p:nvPr/>
        </p:nvCxnSpPr>
        <p:spPr>
          <a:xfrm flipH="1">
            <a:off x="1819638" y="2198231"/>
            <a:ext cx="2140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58085" y="1810552"/>
            <a:ext cx="3729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File2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DN4</a:t>
            </a:r>
            <a:endParaRPr lang="en-US" sz="1200" b="1" dirty="0"/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File3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DN2,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Blk3</a:t>
            </a:r>
            <a:r>
              <a:rPr lang="en-US" sz="1200" b="1" dirty="0">
                <a:sym typeface="Wingdings" panose="05000000000000000000" pitchFamily="2" charset="2"/>
              </a:rPr>
              <a:t>  DN3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File4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DN100</a:t>
            </a:r>
            <a:endParaRPr lang="en-US" sz="1200" b="1" dirty="0"/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File5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DN4,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DN2,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Blk3</a:t>
            </a:r>
            <a:r>
              <a:rPr lang="en-US" sz="1200" b="1" dirty="0">
                <a:sym typeface="Wingdings" panose="05000000000000000000" pitchFamily="2" charset="2"/>
              </a:rPr>
              <a:t>  DN9</a:t>
            </a:r>
            <a:endParaRPr lang="en-US" sz="1200" b="1" dirty="0"/>
          </a:p>
          <a:p>
            <a:r>
              <a:rPr lang="en-US" sz="1500" b="1" dirty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… … … …</a:t>
            </a:r>
            <a:endParaRPr lang="en-US" sz="15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FileN</a:t>
            </a:r>
            <a:r>
              <a:rPr lang="en-US" sz="1200" b="1" dirty="0"/>
              <a:t>       </a:t>
            </a:r>
            <a:r>
              <a:rPr lang="en-US" sz="1200" b="1" dirty="0">
                <a:solidFill>
                  <a:schemeClr val="accent4"/>
                </a:solidFill>
              </a:rPr>
              <a:t>Blk1</a:t>
            </a:r>
            <a:r>
              <a:rPr lang="en-US" sz="1200" b="1" dirty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DN2,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1200" b="1" dirty="0">
                <a:sym typeface="Wingdings" panose="05000000000000000000" pitchFamily="2" charset="2"/>
              </a:rPr>
              <a:t>  DN8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69198" y="4170192"/>
            <a:ext cx="6154756" cy="593362"/>
            <a:chOff x="2492263" y="5560255"/>
            <a:chExt cx="8206341" cy="791149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4391190" y="5894205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6418975" y="56830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8076005" y="5710130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6059375" y="6023494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8431295" y="5710129"/>
              <a:ext cx="308410" cy="29974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10375847" y="5683055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8441589" y="6035346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10026906" y="6023192"/>
              <a:ext cx="308410" cy="299745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2843860" y="5694302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2492263" y="604796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2836686" y="604831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401143" y="5560256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4756433" y="55602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4766727" y="5885472"/>
              <a:ext cx="308410" cy="299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6426198" y="6028974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8088080" y="6051659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>
              <a:off x="10390194" y="601889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159930" y="1622662"/>
            <a:ext cx="2460930" cy="375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>
                <a:solidFill>
                  <a:schemeClr val="accent2">
                    <a:lumMod val="75000"/>
                  </a:schemeClr>
                </a:solidFill>
              </a:rPr>
              <a:t>File1</a:t>
            </a:r>
            <a:r>
              <a:rPr lang="en-US" sz="788" b="1" dirty="0"/>
              <a:t>       </a:t>
            </a:r>
            <a:r>
              <a:rPr lang="en-US" sz="788" b="1" dirty="0">
                <a:solidFill>
                  <a:schemeClr val="accent4"/>
                </a:solidFill>
              </a:rPr>
              <a:t>Blk1</a:t>
            </a:r>
            <a:r>
              <a:rPr lang="en-US" sz="788" b="1" dirty="0"/>
              <a:t> </a:t>
            </a:r>
            <a:r>
              <a:rPr lang="en-US" sz="788" b="1" dirty="0">
                <a:sym typeface="Wingdings" panose="05000000000000000000" pitchFamily="2" charset="2"/>
              </a:rPr>
              <a:t> DN1, </a:t>
            </a:r>
            <a:r>
              <a:rPr lang="en-US" sz="788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Blk2</a:t>
            </a:r>
            <a:r>
              <a:rPr lang="en-US" sz="788" b="1" dirty="0">
                <a:sym typeface="Wingdings" panose="05000000000000000000" pitchFamily="2" charset="2"/>
              </a:rPr>
              <a:t>  DN5, </a:t>
            </a:r>
            <a:r>
              <a:rPr lang="en-US" sz="788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Blk3</a:t>
            </a:r>
            <a:r>
              <a:rPr lang="en-US" sz="788" b="1" dirty="0">
                <a:sym typeface="Wingdings" panose="05000000000000000000" pitchFamily="2" charset="2"/>
              </a:rPr>
              <a:t>  DN3</a:t>
            </a:r>
            <a:endParaRPr lang="en-US" sz="788" b="1" dirty="0"/>
          </a:p>
          <a:p>
            <a:r>
              <a:rPr lang="en-US" sz="1050" dirty="0"/>
              <a:t>   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587182" y="66849"/>
            <a:ext cx="7886700" cy="994172"/>
          </a:xfrm>
        </p:spPr>
        <p:txBody>
          <a:bodyPr/>
          <a:lstStyle/>
          <a:p>
            <a:r>
              <a:rPr lang="en-US" dirty="0"/>
              <a:t>HDFS Read File Operation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33" y="1510775"/>
            <a:ext cx="1018084" cy="148595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81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139 L -0.0349 0.02986 L -0.06875 0.06365 L -0.08906 0.07037 L -0.13594 0.0993 L -0.14219 0.0993 L -0.18959 0.0956 L -0.25326 0.09398 L -0.25807 0.09398 L -0.32748 0.09051 L -0.36654 0.0787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7761 -0.17246 L 0.11914 -0.31135 L 0.12136 -0.49422 L 0.12136 -0.4942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247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09713 -0.15625 L -0.14258 -0.26736 L -0.17864 -0.44259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-2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08685 -0.04167 L -0.29961 -0.13796 L -0.45912 -0.25764 L -0.50196 -0.39653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8" grpId="0" animBg="1"/>
      <p:bldP spid="60" grpId="0"/>
      <p:bldP spid="60" grpId="1"/>
      <p:bldP spid="60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308" y="2214823"/>
            <a:ext cx="8520600" cy="572700"/>
          </a:xfrm>
        </p:spPr>
        <p:txBody>
          <a:bodyPr/>
          <a:lstStyle/>
          <a:p>
            <a:r>
              <a:rPr lang="en-US" dirty="0"/>
              <a:t>Demonstration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70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378000" y="1275850"/>
            <a:ext cx="8570100" cy="239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Char char="●"/>
            </a:pPr>
            <a:r>
              <a:rPr lang="en-GB" dirty="0">
                <a:solidFill>
                  <a:srgbClr val="38761D"/>
                </a:solidFill>
              </a:rPr>
              <a:t>Production-quality</a:t>
            </a:r>
            <a:r>
              <a:rPr lang="en-GB" dirty="0">
                <a:solidFill>
                  <a:srgbClr val="FFFFFF"/>
                </a:solidFill>
              </a:rPr>
              <a:t> distributed hierarchical file system with </a:t>
            </a:r>
            <a:r>
              <a:rPr lang="en-GB" dirty="0">
                <a:solidFill>
                  <a:srgbClr val="B45F06"/>
                </a:solidFill>
              </a:rPr>
              <a:t>transactional distributed metadata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Char char="●"/>
            </a:pPr>
            <a:r>
              <a:rPr lang="en-GB" dirty="0" err="1">
                <a:solidFill>
                  <a:srgbClr val="FFFFFF"/>
                </a:solidFill>
              </a:rPr>
              <a:t>HopsFS</a:t>
            </a:r>
            <a:r>
              <a:rPr lang="en-GB" dirty="0">
                <a:solidFill>
                  <a:srgbClr val="FFFFFF"/>
                </a:solidFill>
              </a:rPr>
              <a:t> has </a:t>
            </a:r>
            <a:r>
              <a:rPr lang="en-GB" dirty="0">
                <a:solidFill>
                  <a:schemeClr val="accent5"/>
                </a:solidFill>
              </a:rPr>
              <a:t>16X-37X the throughput</a:t>
            </a:r>
            <a:r>
              <a:rPr lang="en-GB" dirty="0">
                <a:solidFill>
                  <a:srgbClr val="1155CC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of HDFS, with even higher throughput possible with more hardware</a:t>
            </a:r>
          </a:p>
        </p:txBody>
      </p:sp>
      <p:sp>
        <p:nvSpPr>
          <p:cNvPr id="1104" name="Shape 1104"/>
          <p:cNvSpPr txBox="1"/>
          <p:nvPr/>
        </p:nvSpPr>
        <p:spPr>
          <a:xfrm>
            <a:off x="3699150" y="398187"/>
            <a:ext cx="4459800" cy="5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Conclusion</a:t>
            </a:r>
          </a:p>
        </p:txBody>
      </p:sp>
      <p:pic>
        <p:nvPicPr>
          <p:cNvPr id="1105" name="Shape 1105" descr="40ef96d19f25992e5fee24d7e1bb43a1_big-image-png-big-small-clipart_2400-146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505" y="3389900"/>
            <a:ext cx="2864952" cy="1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Shape 1106" descr="Plants-Hops-icon-512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337" y="355909"/>
            <a:ext cx="604800" cy="60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Shape 11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41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Shape 1108"/>
          <p:cNvSpPr txBox="1"/>
          <p:nvPr/>
        </p:nvSpPr>
        <p:spPr>
          <a:xfrm>
            <a:off x="6038350" y="3672850"/>
            <a:ext cx="38376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HopsFS</a:t>
            </a:r>
          </a:p>
        </p:txBody>
      </p:sp>
      <p:sp>
        <p:nvSpPr>
          <p:cNvPr id="1109" name="Shape 1109"/>
          <p:cNvSpPr txBox="1"/>
          <p:nvPr/>
        </p:nvSpPr>
        <p:spPr>
          <a:xfrm>
            <a:off x="7821850" y="4410600"/>
            <a:ext cx="38376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</a:rPr>
              <a:t>HDFS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93" y="239973"/>
            <a:ext cx="8520600" cy="572700"/>
          </a:xfrm>
        </p:spPr>
        <p:txBody>
          <a:bodyPr/>
          <a:lstStyle/>
          <a:p>
            <a:r>
              <a:rPr lang="en-US" dirty="0" err="1"/>
              <a:t>HopsFS</a:t>
            </a:r>
            <a:r>
              <a:rPr lang="en-US" dirty="0"/>
              <a:t>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502912" y="4515408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42</a:t>
            </a:fld>
            <a:endParaRPr lang="en-GB" dirty="0"/>
          </a:p>
        </p:txBody>
      </p:sp>
      <p:grpSp>
        <p:nvGrpSpPr>
          <p:cNvPr id="523" name="Group 522"/>
          <p:cNvGrpSpPr/>
          <p:nvPr/>
        </p:nvGrpSpPr>
        <p:grpSpPr>
          <a:xfrm>
            <a:off x="97115" y="946112"/>
            <a:ext cx="7529002" cy="648744"/>
            <a:chOff x="97115" y="946112"/>
            <a:chExt cx="7529002" cy="648744"/>
          </a:xfrm>
        </p:grpSpPr>
        <p:grpSp>
          <p:nvGrpSpPr>
            <p:cNvPr id="510" name="Group 509"/>
            <p:cNvGrpSpPr/>
            <p:nvPr/>
          </p:nvGrpSpPr>
          <p:grpSpPr>
            <a:xfrm>
              <a:off x="2282839" y="946112"/>
              <a:ext cx="5343278" cy="549102"/>
              <a:chOff x="2282839" y="946112"/>
              <a:chExt cx="5343278" cy="54910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085002" y="958229"/>
                <a:ext cx="15411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Distributed Database</a:t>
                </a:r>
              </a:p>
              <a:p>
                <a:r>
                  <a:rPr lang="en-US" sz="1050" dirty="0"/>
                  <a:t>MySQL NDB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282839" y="946112"/>
                <a:ext cx="3698750" cy="549102"/>
                <a:chOff x="2184523" y="4944006"/>
                <a:chExt cx="7860166" cy="1316009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4523" y="5075941"/>
                  <a:ext cx="960573" cy="1184074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6345" y="5057308"/>
                  <a:ext cx="960573" cy="1184074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8322" y="4944006"/>
                  <a:ext cx="960573" cy="1184074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4116" y="4944006"/>
                  <a:ext cx="960573" cy="1184073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735" y="974263"/>
                <a:ext cx="452016" cy="4940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2353" y="946112"/>
                <a:ext cx="452016" cy="494052"/>
              </a:xfrm>
              <a:prstGeom prst="rect">
                <a:avLst/>
              </a:prstGeom>
            </p:spPr>
          </p:pic>
        </p:grpSp>
        <p:sp>
          <p:nvSpPr>
            <p:cNvPr id="520" name="TextBox 519"/>
            <p:cNvSpPr txBox="1"/>
            <p:nvPr/>
          </p:nvSpPr>
          <p:spPr>
            <a:xfrm>
              <a:off x="97115" y="948525"/>
              <a:ext cx="2097400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6 Node Database 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Setup</a:t>
              </a:r>
            </a:p>
          </p:txBody>
        </p:sp>
      </p:grpSp>
      <p:grpSp>
        <p:nvGrpSpPr>
          <p:cNvPr id="524" name="Group 523"/>
          <p:cNvGrpSpPr/>
          <p:nvPr/>
        </p:nvGrpSpPr>
        <p:grpSpPr>
          <a:xfrm>
            <a:off x="123848" y="1648655"/>
            <a:ext cx="8311980" cy="1397400"/>
            <a:chOff x="123848" y="1648655"/>
            <a:chExt cx="8311980" cy="1397400"/>
          </a:xfrm>
        </p:grpSpPr>
        <p:grpSp>
          <p:nvGrpSpPr>
            <p:cNvPr id="509" name="Group 508"/>
            <p:cNvGrpSpPr/>
            <p:nvPr/>
          </p:nvGrpSpPr>
          <p:grpSpPr>
            <a:xfrm>
              <a:off x="421111" y="1648655"/>
              <a:ext cx="8014717" cy="1397400"/>
              <a:chOff x="421111" y="1648655"/>
              <a:chExt cx="8014717" cy="1397400"/>
            </a:xfrm>
          </p:grpSpPr>
          <p:sp>
            <p:nvSpPr>
              <p:cNvPr id="14" name="Arrow: Up-Down 13"/>
              <p:cNvSpPr/>
              <p:nvPr/>
            </p:nvSpPr>
            <p:spPr>
              <a:xfrm>
                <a:off x="1137966" y="1648655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11" y="212227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19" y="212227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1127" y="212227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6135" y="2108622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143" y="2108622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2954" y="207609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7962" y="207609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2970" y="207609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7978" y="2062445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2986" y="2062445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9863" y="2054657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4871" y="2054657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879" y="2054657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887" y="2041009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9895" y="2041009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1706" y="200848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6714" y="200848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1722" y="200848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13" y="260212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21" y="260212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5829" y="260212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0837" y="2588475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845" y="2588475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656" y="2555946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2664" y="2555946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672" y="2555946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2680" y="2542298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7688" y="2542298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565" y="253451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9573" y="253451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4581" y="2534510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9589" y="2520862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597" y="2520862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6408" y="248833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1416" y="2488333"/>
                <a:ext cx="309404" cy="44393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6424" y="2488333"/>
                <a:ext cx="309404" cy="443932"/>
              </a:xfrm>
              <a:prstGeom prst="rect">
                <a:avLst/>
              </a:prstGeom>
            </p:spPr>
          </p:pic>
          <p:sp>
            <p:nvSpPr>
              <p:cNvPr id="110" name="Arrow: Up-Down 109"/>
              <p:cNvSpPr/>
              <p:nvPr/>
            </p:nvSpPr>
            <p:spPr>
              <a:xfrm>
                <a:off x="1545418" y="1652570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1" name="Arrow: Up-Down 110"/>
              <p:cNvSpPr/>
              <p:nvPr/>
            </p:nvSpPr>
            <p:spPr>
              <a:xfrm>
                <a:off x="1984817" y="1648655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2" name="Arrow: Up-Down 111"/>
              <p:cNvSpPr/>
              <p:nvPr/>
            </p:nvSpPr>
            <p:spPr>
              <a:xfrm>
                <a:off x="2392269" y="1664762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3" name="Arrow: Up-Down 112"/>
              <p:cNvSpPr/>
              <p:nvPr/>
            </p:nvSpPr>
            <p:spPr>
              <a:xfrm>
                <a:off x="2830821" y="1668014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4" name="Arrow: Up-Down 113"/>
              <p:cNvSpPr/>
              <p:nvPr/>
            </p:nvSpPr>
            <p:spPr>
              <a:xfrm>
                <a:off x="3238273" y="1671929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5" name="Arrow: Up-Down 114"/>
              <p:cNvSpPr/>
              <p:nvPr/>
            </p:nvSpPr>
            <p:spPr>
              <a:xfrm>
                <a:off x="3677672" y="1668014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6" name="Arrow: Up-Down 115"/>
              <p:cNvSpPr/>
              <p:nvPr/>
            </p:nvSpPr>
            <p:spPr>
              <a:xfrm>
                <a:off x="4085124" y="1684121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7" name="Arrow: Up-Down 116"/>
              <p:cNvSpPr/>
              <p:nvPr/>
            </p:nvSpPr>
            <p:spPr>
              <a:xfrm>
                <a:off x="4487118" y="1679715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8" name="Arrow: Up-Down 117"/>
              <p:cNvSpPr/>
              <p:nvPr/>
            </p:nvSpPr>
            <p:spPr>
              <a:xfrm>
                <a:off x="4894570" y="1683630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19" name="Arrow: Up-Down 118"/>
              <p:cNvSpPr/>
              <p:nvPr/>
            </p:nvSpPr>
            <p:spPr>
              <a:xfrm>
                <a:off x="5333969" y="1679715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20" name="Arrow: Up-Down 119"/>
              <p:cNvSpPr/>
              <p:nvPr/>
            </p:nvSpPr>
            <p:spPr>
              <a:xfrm>
                <a:off x="5741421" y="1695822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21" name="Arrow: Up-Down 120"/>
              <p:cNvSpPr/>
              <p:nvPr/>
            </p:nvSpPr>
            <p:spPr>
              <a:xfrm>
                <a:off x="6143415" y="1695674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22" name="Arrow: Up-Down 121"/>
              <p:cNvSpPr/>
              <p:nvPr/>
            </p:nvSpPr>
            <p:spPr>
              <a:xfrm>
                <a:off x="6550867" y="1699589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23" name="Arrow: Up-Down 122"/>
              <p:cNvSpPr/>
              <p:nvPr/>
            </p:nvSpPr>
            <p:spPr>
              <a:xfrm>
                <a:off x="6990266" y="1695674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24" name="Arrow: Up-Down 123"/>
              <p:cNvSpPr/>
              <p:nvPr/>
            </p:nvSpPr>
            <p:spPr>
              <a:xfrm>
                <a:off x="7397718" y="1711781"/>
                <a:ext cx="75113" cy="20234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521" name="TextBox 520"/>
            <p:cNvSpPr txBox="1"/>
            <p:nvPr/>
          </p:nvSpPr>
          <p:spPr>
            <a:xfrm>
              <a:off x="123848" y="2396861"/>
              <a:ext cx="207694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36 </a:t>
              </a:r>
              <a:r>
                <a:rPr lang="en-US" sz="1800" dirty="0" err="1">
                  <a:solidFill>
                    <a:schemeClr val="bg1"/>
                  </a:solidFill>
                </a:rPr>
                <a:t>NameNodes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5" name="Group 524"/>
          <p:cNvGrpSpPr/>
          <p:nvPr/>
        </p:nvGrpSpPr>
        <p:grpSpPr>
          <a:xfrm>
            <a:off x="-36322" y="3096061"/>
            <a:ext cx="9207982" cy="2030675"/>
            <a:chOff x="-36322" y="3096061"/>
            <a:chExt cx="9207982" cy="2030675"/>
          </a:xfrm>
        </p:grpSpPr>
        <p:grpSp>
          <p:nvGrpSpPr>
            <p:cNvPr id="519" name="Group 518"/>
            <p:cNvGrpSpPr/>
            <p:nvPr/>
          </p:nvGrpSpPr>
          <p:grpSpPr>
            <a:xfrm>
              <a:off x="-36322" y="3096061"/>
              <a:ext cx="9207982" cy="2030675"/>
              <a:chOff x="-36322" y="3096061"/>
              <a:chExt cx="9207982" cy="2030675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2746963" y="3474720"/>
                <a:ext cx="2127017" cy="1603248"/>
                <a:chOff x="2746963" y="3474720"/>
                <a:chExt cx="2127017" cy="1603248"/>
              </a:xfrm>
            </p:grpSpPr>
            <p:sp>
              <p:nvSpPr>
                <p:cNvPr id="181" name="Smiley Face 180"/>
                <p:cNvSpPr/>
                <p:nvPr/>
              </p:nvSpPr>
              <p:spPr>
                <a:xfrm>
                  <a:off x="2814019" y="46878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Smiley Face 181"/>
                <p:cNvSpPr/>
                <p:nvPr/>
              </p:nvSpPr>
              <p:spPr>
                <a:xfrm>
                  <a:off x="2966419" y="48402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Smiley Face 187"/>
                <p:cNvSpPr/>
                <p:nvPr/>
              </p:nvSpPr>
              <p:spPr>
                <a:xfrm>
                  <a:off x="2746963" y="42550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Smiley Face 188"/>
                <p:cNvSpPr/>
                <p:nvPr/>
              </p:nvSpPr>
              <p:spPr>
                <a:xfrm>
                  <a:off x="2899363" y="44074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Smiley Face 189"/>
                <p:cNvSpPr/>
                <p:nvPr/>
              </p:nvSpPr>
              <p:spPr>
                <a:xfrm>
                  <a:off x="3051763" y="45598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Smiley Face 190"/>
                <p:cNvSpPr/>
                <p:nvPr/>
              </p:nvSpPr>
              <p:spPr>
                <a:xfrm>
                  <a:off x="3204163" y="47122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Smiley Face 191"/>
                <p:cNvSpPr/>
                <p:nvPr/>
              </p:nvSpPr>
              <p:spPr>
                <a:xfrm>
                  <a:off x="3356563" y="48646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Smiley Face 195"/>
                <p:cNvSpPr/>
                <p:nvPr/>
              </p:nvSpPr>
              <p:spPr>
                <a:xfrm>
                  <a:off x="2832307" y="39624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Smiley Face 196"/>
                <p:cNvSpPr/>
                <p:nvPr/>
              </p:nvSpPr>
              <p:spPr>
                <a:xfrm>
                  <a:off x="2984707" y="41148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Smiley Face 197"/>
                <p:cNvSpPr/>
                <p:nvPr/>
              </p:nvSpPr>
              <p:spPr>
                <a:xfrm>
                  <a:off x="3137107" y="42672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Smiley Face 198"/>
                <p:cNvSpPr/>
                <p:nvPr/>
              </p:nvSpPr>
              <p:spPr>
                <a:xfrm>
                  <a:off x="3289507" y="44196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Smiley Face 199"/>
                <p:cNvSpPr/>
                <p:nvPr/>
              </p:nvSpPr>
              <p:spPr>
                <a:xfrm>
                  <a:off x="3441907" y="45720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Smiley Face 200"/>
                <p:cNvSpPr/>
                <p:nvPr/>
              </p:nvSpPr>
              <p:spPr>
                <a:xfrm>
                  <a:off x="3594307" y="47244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Smiley Face 201"/>
                <p:cNvSpPr/>
                <p:nvPr/>
              </p:nvSpPr>
              <p:spPr>
                <a:xfrm>
                  <a:off x="3746707" y="48768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Smiley Face 203"/>
                <p:cNvSpPr/>
                <p:nvPr/>
              </p:nvSpPr>
              <p:spPr>
                <a:xfrm>
                  <a:off x="2844499" y="36149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Smiley Face 204"/>
                <p:cNvSpPr/>
                <p:nvPr/>
              </p:nvSpPr>
              <p:spPr>
                <a:xfrm>
                  <a:off x="2996899" y="37673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Smiley Face 205"/>
                <p:cNvSpPr/>
                <p:nvPr/>
              </p:nvSpPr>
              <p:spPr>
                <a:xfrm>
                  <a:off x="3149299" y="39197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Smiley Face 206"/>
                <p:cNvSpPr/>
                <p:nvPr/>
              </p:nvSpPr>
              <p:spPr>
                <a:xfrm>
                  <a:off x="3301699" y="40721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Smiley Face 207"/>
                <p:cNvSpPr/>
                <p:nvPr/>
              </p:nvSpPr>
              <p:spPr>
                <a:xfrm>
                  <a:off x="3454099" y="42245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Smiley Face 208"/>
                <p:cNvSpPr/>
                <p:nvPr/>
              </p:nvSpPr>
              <p:spPr>
                <a:xfrm>
                  <a:off x="3606499" y="43769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Smiley Face 209"/>
                <p:cNvSpPr/>
                <p:nvPr/>
              </p:nvSpPr>
              <p:spPr>
                <a:xfrm>
                  <a:off x="3758899" y="45293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Smiley Face 210"/>
                <p:cNvSpPr/>
                <p:nvPr/>
              </p:nvSpPr>
              <p:spPr>
                <a:xfrm>
                  <a:off x="3911299" y="46817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Smiley Face 211"/>
                <p:cNvSpPr/>
                <p:nvPr/>
              </p:nvSpPr>
              <p:spPr>
                <a:xfrm>
                  <a:off x="4063699" y="48341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Smiley Face 212"/>
                <p:cNvSpPr/>
                <p:nvPr/>
              </p:nvSpPr>
              <p:spPr>
                <a:xfrm>
                  <a:off x="3082243" y="34869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Smiley Face 213"/>
                <p:cNvSpPr/>
                <p:nvPr/>
              </p:nvSpPr>
              <p:spPr>
                <a:xfrm>
                  <a:off x="3234643" y="36393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Smiley Face 214"/>
                <p:cNvSpPr/>
                <p:nvPr/>
              </p:nvSpPr>
              <p:spPr>
                <a:xfrm>
                  <a:off x="3387043" y="37917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Smiley Face 215"/>
                <p:cNvSpPr/>
                <p:nvPr/>
              </p:nvSpPr>
              <p:spPr>
                <a:xfrm>
                  <a:off x="3539443" y="39441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Smiley Face 216"/>
                <p:cNvSpPr/>
                <p:nvPr/>
              </p:nvSpPr>
              <p:spPr>
                <a:xfrm>
                  <a:off x="3691843" y="40965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Smiley Face 217"/>
                <p:cNvSpPr/>
                <p:nvPr/>
              </p:nvSpPr>
              <p:spPr>
                <a:xfrm>
                  <a:off x="3844243" y="42489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Smiley Face 218"/>
                <p:cNvSpPr/>
                <p:nvPr/>
              </p:nvSpPr>
              <p:spPr>
                <a:xfrm>
                  <a:off x="3996643" y="44013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Smiley Face 219"/>
                <p:cNvSpPr/>
                <p:nvPr/>
              </p:nvSpPr>
              <p:spPr>
                <a:xfrm>
                  <a:off x="4149043" y="45537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Smiley Face 220"/>
                <p:cNvSpPr/>
                <p:nvPr/>
              </p:nvSpPr>
              <p:spPr>
                <a:xfrm>
                  <a:off x="4301443" y="47061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Smiley Face 221"/>
                <p:cNvSpPr/>
                <p:nvPr/>
              </p:nvSpPr>
              <p:spPr>
                <a:xfrm>
                  <a:off x="4453843" y="48585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Smiley Face 222"/>
                <p:cNvSpPr/>
                <p:nvPr/>
              </p:nvSpPr>
              <p:spPr>
                <a:xfrm>
                  <a:off x="3478483" y="35173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Smiley Face 223"/>
                <p:cNvSpPr/>
                <p:nvPr/>
              </p:nvSpPr>
              <p:spPr>
                <a:xfrm>
                  <a:off x="3630883" y="36697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Smiley Face 224"/>
                <p:cNvSpPr/>
                <p:nvPr/>
              </p:nvSpPr>
              <p:spPr>
                <a:xfrm>
                  <a:off x="3783283" y="38221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Smiley Face 225"/>
                <p:cNvSpPr/>
                <p:nvPr/>
              </p:nvSpPr>
              <p:spPr>
                <a:xfrm>
                  <a:off x="3935683" y="39745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Smiley Face 226"/>
                <p:cNvSpPr/>
                <p:nvPr/>
              </p:nvSpPr>
              <p:spPr>
                <a:xfrm>
                  <a:off x="4088083" y="41269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Smiley Face 227"/>
                <p:cNvSpPr/>
                <p:nvPr/>
              </p:nvSpPr>
              <p:spPr>
                <a:xfrm>
                  <a:off x="4240483" y="42793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Smiley Face 228"/>
                <p:cNvSpPr/>
                <p:nvPr/>
              </p:nvSpPr>
              <p:spPr>
                <a:xfrm>
                  <a:off x="4392883" y="44317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Smiley Face 229"/>
                <p:cNvSpPr/>
                <p:nvPr/>
              </p:nvSpPr>
              <p:spPr>
                <a:xfrm>
                  <a:off x="4545283" y="45841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Smiley Face 232"/>
                <p:cNvSpPr/>
                <p:nvPr/>
              </p:nvSpPr>
              <p:spPr>
                <a:xfrm>
                  <a:off x="3795475" y="34747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Smiley Face 233"/>
                <p:cNvSpPr/>
                <p:nvPr/>
              </p:nvSpPr>
              <p:spPr>
                <a:xfrm>
                  <a:off x="3947875" y="36271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Smiley Face 234"/>
                <p:cNvSpPr/>
                <p:nvPr/>
              </p:nvSpPr>
              <p:spPr>
                <a:xfrm>
                  <a:off x="4100275" y="37795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Smiley Face 235"/>
                <p:cNvSpPr/>
                <p:nvPr/>
              </p:nvSpPr>
              <p:spPr>
                <a:xfrm>
                  <a:off x="4252675" y="39319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Smiley Face 236"/>
                <p:cNvSpPr/>
                <p:nvPr/>
              </p:nvSpPr>
              <p:spPr>
                <a:xfrm>
                  <a:off x="4405075" y="40843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Smiley Face 237"/>
                <p:cNvSpPr/>
                <p:nvPr/>
              </p:nvSpPr>
              <p:spPr>
                <a:xfrm>
                  <a:off x="4557475" y="42367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Smiley Face 243"/>
                <p:cNvSpPr/>
                <p:nvPr/>
              </p:nvSpPr>
              <p:spPr>
                <a:xfrm>
                  <a:off x="4338019" y="36515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Smiley Face 244"/>
                <p:cNvSpPr/>
                <p:nvPr/>
              </p:nvSpPr>
              <p:spPr>
                <a:xfrm>
                  <a:off x="4490419" y="38039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Smiley Face 245"/>
                <p:cNvSpPr/>
                <p:nvPr/>
              </p:nvSpPr>
              <p:spPr>
                <a:xfrm>
                  <a:off x="4642819" y="39563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Smiley Face 252"/>
                <p:cNvSpPr/>
                <p:nvPr/>
              </p:nvSpPr>
              <p:spPr>
                <a:xfrm>
                  <a:off x="4557475" y="34991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7" name="Group 516"/>
              <p:cNvGrpSpPr/>
              <p:nvPr/>
            </p:nvGrpSpPr>
            <p:grpSpPr>
              <a:xfrm>
                <a:off x="4697683" y="3456432"/>
                <a:ext cx="2913401" cy="1633728"/>
                <a:chOff x="4697683" y="3456432"/>
                <a:chExt cx="2913401" cy="1633728"/>
              </a:xfrm>
            </p:grpSpPr>
            <p:sp>
              <p:nvSpPr>
                <p:cNvPr id="231" name="Smiley Face 230"/>
                <p:cNvSpPr/>
                <p:nvPr/>
              </p:nvSpPr>
              <p:spPr>
                <a:xfrm>
                  <a:off x="4697683" y="47365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Smiley Face 231"/>
                <p:cNvSpPr/>
                <p:nvPr/>
              </p:nvSpPr>
              <p:spPr>
                <a:xfrm>
                  <a:off x="4850083" y="48889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Smiley Face 238"/>
                <p:cNvSpPr/>
                <p:nvPr/>
              </p:nvSpPr>
              <p:spPr>
                <a:xfrm>
                  <a:off x="4709875" y="43891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Smiley Face 239"/>
                <p:cNvSpPr/>
                <p:nvPr/>
              </p:nvSpPr>
              <p:spPr>
                <a:xfrm>
                  <a:off x="4862275" y="45415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Smiley Face 240"/>
                <p:cNvSpPr/>
                <p:nvPr/>
              </p:nvSpPr>
              <p:spPr>
                <a:xfrm>
                  <a:off x="5014675" y="46939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Smiley Face 241"/>
                <p:cNvSpPr/>
                <p:nvPr/>
              </p:nvSpPr>
              <p:spPr>
                <a:xfrm>
                  <a:off x="5167075" y="48463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Smiley Face 246"/>
                <p:cNvSpPr/>
                <p:nvPr/>
              </p:nvSpPr>
              <p:spPr>
                <a:xfrm>
                  <a:off x="4795219" y="41087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Smiley Face 247"/>
                <p:cNvSpPr/>
                <p:nvPr/>
              </p:nvSpPr>
              <p:spPr>
                <a:xfrm>
                  <a:off x="4947619" y="42611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Smiley Face 248"/>
                <p:cNvSpPr/>
                <p:nvPr/>
              </p:nvSpPr>
              <p:spPr>
                <a:xfrm>
                  <a:off x="5100019" y="44135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Smiley Face 249"/>
                <p:cNvSpPr/>
                <p:nvPr/>
              </p:nvSpPr>
              <p:spPr>
                <a:xfrm>
                  <a:off x="5252419" y="45659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Smiley Face 250"/>
                <p:cNvSpPr/>
                <p:nvPr/>
              </p:nvSpPr>
              <p:spPr>
                <a:xfrm>
                  <a:off x="5404819" y="47183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Smiley Face 251"/>
                <p:cNvSpPr/>
                <p:nvPr/>
              </p:nvSpPr>
              <p:spPr>
                <a:xfrm>
                  <a:off x="5557219" y="48707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Smiley Face 253"/>
                <p:cNvSpPr/>
                <p:nvPr/>
              </p:nvSpPr>
              <p:spPr>
                <a:xfrm>
                  <a:off x="4709875" y="36515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Smiley Face 254"/>
                <p:cNvSpPr/>
                <p:nvPr/>
              </p:nvSpPr>
              <p:spPr>
                <a:xfrm>
                  <a:off x="4862275" y="38039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Smiley Face 255"/>
                <p:cNvSpPr/>
                <p:nvPr/>
              </p:nvSpPr>
              <p:spPr>
                <a:xfrm>
                  <a:off x="5014675" y="39563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Smiley Face 256"/>
                <p:cNvSpPr/>
                <p:nvPr/>
              </p:nvSpPr>
              <p:spPr>
                <a:xfrm>
                  <a:off x="5167075" y="41087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Smiley Face 257"/>
                <p:cNvSpPr/>
                <p:nvPr/>
              </p:nvSpPr>
              <p:spPr>
                <a:xfrm>
                  <a:off x="5319475" y="42611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Smiley Face 258"/>
                <p:cNvSpPr/>
                <p:nvPr/>
              </p:nvSpPr>
              <p:spPr>
                <a:xfrm>
                  <a:off x="5471875" y="44135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Smiley Face 259"/>
                <p:cNvSpPr/>
                <p:nvPr/>
              </p:nvSpPr>
              <p:spPr>
                <a:xfrm>
                  <a:off x="5624275" y="45659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Smiley Face 260"/>
                <p:cNvSpPr/>
                <p:nvPr/>
              </p:nvSpPr>
              <p:spPr>
                <a:xfrm>
                  <a:off x="5776675" y="47183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Smiley Face 261"/>
                <p:cNvSpPr/>
                <p:nvPr/>
              </p:nvSpPr>
              <p:spPr>
                <a:xfrm>
                  <a:off x="5929075" y="48707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Smiley Face 262"/>
                <p:cNvSpPr/>
                <p:nvPr/>
              </p:nvSpPr>
              <p:spPr>
                <a:xfrm>
                  <a:off x="4874467" y="34564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Smiley Face 263"/>
                <p:cNvSpPr/>
                <p:nvPr/>
              </p:nvSpPr>
              <p:spPr>
                <a:xfrm>
                  <a:off x="5026867" y="36088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Smiley Face 264"/>
                <p:cNvSpPr/>
                <p:nvPr/>
              </p:nvSpPr>
              <p:spPr>
                <a:xfrm>
                  <a:off x="5179267" y="37612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Smiley Face 265"/>
                <p:cNvSpPr/>
                <p:nvPr/>
              </p:nvSpPr>
              <p:spPr>
                <a:xfrm>
                  <a:off x="5331667" y="39136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Smiley Face 266"/>
                <p:cNvSpPr/>
                <p:nvPr/>
              </p:nvSpPr>
              <p:spPr>
                <a:xfrm>
                  <a:off x="5484067" y="40660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Smiley Face 267"/>
                <p:cNvSpPr/>
                <p:nvPr/>
              </p:nvSpPr>
              <p:spPr>
                <a:xfrm>
                  <a:off x="5636467" y="42184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Smiley Face 268"/>
                <p:cNvSpPr/>
                <p:nvPr/>
              </p:nvSpPr>
              <p:spPr>
                <a:xfrm>
                  <a:off x="5788867" y="43708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Smiley Face 269"/>
                <p:cNvSpPr/>
                <p:nvPr/>
              </p:nvSpPr>
              <p:spPr>
                <a:xfrm>
                  <a:off x="5941267" y="45232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Smiley Face 270"/>
                <p:cNvSpPr/>
                <p:nvPr/>
              </p:nvSpPr>
              <p:spPr>
                <a:xfrm>
                  <a:off x="6093667" y="46756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Smiley Face 271"/>
                <p:cNvSpPr/>
                <p:nvPr/>
              </p:nvSpPr>
              <p:spPr>
                <a:xfrm>
                  <a:off x="6246067" y="48280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Smiley Face 272"/>
                <p:cNvSpPr/>
                <p:nvPr/>
              </p:nvSpPr>
              <p:spPr>
                <a:xfrm>
                  <a:off x="5264611" y="34808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Smiley Face 273"/>
                <p:cNvSpPr/>
                <p:nvPr/>
              </p:nvSpPr>
              <p:spPr>
                <a:xfrm>
                  <a:off x="5417011" y="36332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Smiley Face 274"/>
                <p:cNvSpPr/>
                <p:nvPr/>
              </p:nvSpPr>
              <p:spPr>
                <a:xfrm>
                  <a:off x="5569411" y="37856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Smiley Face 275"/>
                <p:cNvSpPr/>
                <p:nvPr/>
              </p:nvSpPr>
              <p:spPr>
                <a:xfrm>
                  <a:off x="5721811" y="39380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Smiley Face 276"/>
                <p:cNvSpPr/>
                <p:nvPr/>
              </p:nvSpPr>
              <p:spPr>
                <a:xfrm>
                  <a:off x="5874211" y="40904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Smiley Face 277"/>
                <p:cNvSpPr/>
                <p:nvPr/>
              </p:nvSpPr>
              <p:spPr>
                <a:xfrm>
                  <a:off x="6026611" y="42428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Smiley Face 278"/>
                <p:cNvSpPr/>
                <p:nvPr/>
              </p:nvSpPr>
              <p:spPr>
                <a:xfrm>
                  <a:off x="6179011" y="43952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Smiley Face 279"/>
                <p:cNvSpPr/>
                <p:nvPr/>
              </p:nvSpPr>
              <p:spPr>
                <a:xfrm>
                  <a:off x="6331411" y="45476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Smiley Face 280"/>
                <p:cNvSpPr/>
                <p:nvPr/>
              </p:nvSpPr>
              <p:spPr>
                <a:xfrm>
                  <a:off x="6483811" y="47000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Smiley Face 281"/>
                <p:cNvSpPr/>
                <p:nvPr/>
              </p:nvSpPr>
              <p:spPr>
                <a:xfrm>
                  <a:off x="6636211" y="48524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Smiley Face 282"/>
                <p:cNvSpPr/>
                <p:nvPr/>
              </p:nvSpPr>
              <p:spPr>
                <a:xfrm>
                  <a:off x="5660851" y="35112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Smiley Face 283"/>
                <p:cNvSpPr/>
                <p:nvPr/>
              </p:nvSpPr>
              <p:spPr>
                <a:xfrm>
                  <a:off x="5813251" y="36636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Smiley Face 284"/>
                <p:cNvSpPr/>
                <p:nvPr/>
              </p:nvSpPr>
              <p:spPr>
                <a:xfrm>
                  <a:off x="5965651" y="38160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Smiley Face 285"/>
                <p:cNvSpPr/>
                <p:nvPr/>
              </p:nvSpPr>
              <p:spPr>
                <a:xfrm>
                  <a:off x="6118051" y="39684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Smiley Face 286"/>
                <p:cNvSpPr/>
                <p:nvPr/>
              </p:nvSpPr>
              <p:spPr>
                <a:xfrm>
                  <a:off x="6270451" y="41208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Smiley Face 287"/>
                <p:cNvSpPr/>
                <p:nvPr/>
              </p:nvSpPr>
              <p:spPr>
                <a:xfrm>
                  <a:off x="6422851" y="42732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Smiley Face 288"/>
                <p:cNvSpPr/>
                <p:nvPr/>
              </p:nvSpPr>
              <p:spPr>
                <a:xfrm>
                  <a:off x="6575251" y="44256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Smiley Face 289"/>
                <p:cNvSpPr/>
                <p:nvPr/>
              </p:nvSpPr>
              <p:spPr>
                <a:xfrm>
                  <a:off x="6727651" y="45780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Smiley Face 290"/>
                <p:cNvSpPr/>
                <p:nvPr/>
              </p:nvSpPr>
              <p:spPr>
                <a:xfrm>
                  <a:off x="6880051" y="47304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Smiley Face 291"/>
                <p:cNvSpPr/>
                <p:nvPr/>
              </p:nvSpPr>
              <p:spPr>
                <a:xfrm>
                  <a:off x="7032451" y="48828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Smiley Face 292"/>
                <p:cNvSpPr/>
                <p:nvPr/>
              </p:nvSpPr>
              <p:spPr>
                <a:xfrm>
                  <a:off x="5977843" y="34686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Smiley Face 293"/>
                <p:cNvSpPr/>
                <p:nvPr/>
              </p:nvSpPr>
              <p:spPr>
                <a:xfrm>
                  <a:off x="6130243" y="36210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Smiley Face 294"/>
                <p:cNvSpPr/>
                <p:nvPr/>
              </p:nvSpPr>
              <p:spPr>
                <a:xfrm>
                  <a:off x="6282643" y="37734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Smiley Face 295"/>
                <p:cNvSpPr/>
                <p:nvPr/>
              </p:nvSpPr>
              <p:spPr>
                <a:xfrm>
                  <a:off x="6435043" y="39258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Smiley Face 296"/>
                <p:cNvSpPr/>
                <p:nvPr/>
              </p:nvSpPr>
              <p:spPr>
                <a:xfrm>
                  <a:off x="6587443" y="40782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Smiley Face 297"/>
                <p:cNvSpPr/>
                <p:nvPr/>
              </p:nvSpPr>
              <p:spPr>
                <a:xfrm>
                  <a:off x="6739843" y="42306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Smiley Face 298"/>
                <p:cNvSpPr/>
                <p:nvPr/>
              </p:nvSpPr>
              <p:spPr>
                <a:xfrm>
                  <a:off x="6892243" y="43830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Smiley Face 299"/>
                <p:cNvSpPr/>
                <p:nvPr/>
              </p:nvSpPr>
              <p:spPr>
                <a:xfrm>
                  <a:off x="7044643" y="45354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Smiley Face 300"/>
                <p:cNvSpPr/>
                <p:nvPr/>
              </p:nvSpPr>
              <p:spPr>
                <a:xfrm>
                  <a:off x="7197043" y="46878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Smiley Face 301"/>
                <p:cNvSpPr/>
                <p:nvPr/>
              </p:nvSpPr>
              <p:spPr>
                <a:xfrm>
                  <a:off x="7349443" y="48402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Smiley Face 302"/>
                <p:cNvSpPr/>
                <p:nvPr/>
              </p:nvSpPr>
              <p:spPr>
                <a:xfrm>
                  <a:off x="6367987" y="34930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Smiley Face 303"/>
                <p:cNvSpPr/>
                <p:nvPr/>
              </p:nvSpPr>
              <p:spPr>
                <a:xfrm>
                  <a:off x="6520387" y="36454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Smiley Face 304"/>
                <p:cNvSpPr/>
                <p:nvPr/>
              </p:nvSpPr>
              <p:spPr>
                <a:xfrm>
                  <a:off x="6672787" y="37978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Smiley Face 305"/>
                <p:cNvSpPr/>
                <p:nvPr/>
              </p:nvSpPr>
              <p:spPr>
                <a:xfrm>
                  <a:off x="6825187" y="39502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Smiley Face 306"/>
                <p:cNvSpPr/>
                <p:nvPr/>
              </p:nvSpPr>
              <p:spPr>
                <a:xfrm>
                  <a:off x="6977587" y="41026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Smiley Face 307"/>
                <p:cNvSpPr/>
                <p:nvPr/>
              </p:nvSpPr>
              <p:spPr>
                <a:xfrm>
                  <a:off x="7129987" y="42550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Smiley Face 308"/>
                <p:cNvSpPr/>
                <p:nvPr/>
              </p:nvSpPr>
              <p:spPr>
                <a:xfrm>
                  <a:off x="7282387" y="44074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Smiley Face 312"/>
                <p:cNvSpPr/>
                <p:nvPr/>
              </p:nvSpPr>
              <p:spPr>
                <a:xfrm>
                  <a:off x="6758131" y="35052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Smiley Face 313"/>
                <p:cNvSpPr/>
                <p:nvPr/>
              </p:nvSpPr>
              <p:spPr>
                <a:xfrm>
                  <a:off x="6910531" y="36576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Smiley Face 314"/>
                <p:cNvSpPr/>
                <p:nvPr/>
              </p:nvSpPr>
              <p:spPr>
                <a:xfrm>
                  <a:off x="7062931" y="38100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Smiley Face 315"/>
                <p:cNvSpPr/>
                <p:nvPr/>
              </p:nvSpPr>
              <p:spPr>
                <a:xfrm>
                  <a:off x="7215331" y="39624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Smiley Face 316"/>
                <p:cNvSpPr/>
                <p:nvPr/>
              </p:nvSpPr>
              <p:spPr>
                <a:xfrm>
                  <a:off x="7367731" y="41148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Smiley Face 322"/>
                <p:cNvSpPr/>
                <p:nvPr/>
              </p:nvSpPr>
              <p:spPr>
                <a:xfrm>
                  <a:off x="7075123" y="34625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Smiley Face 323"/>
                <p:cNvSpPr/>
                <p:nvPr/>
              </p:nvSpPr>
              <p:spPr>
                <a:xfrm>
                  <a:off x="7227523" y="36149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Smiley Face 324"/>
                <p:cNvSpPr/>
                <p:nvPr/>
              </p:nvSpPr>
              <p:spPr>
                <a:xfrm>
                  <a:off x="7379923" y="37673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8" name="Group 517"/>
              <p:cNvGrpSpPr/>
              <p:nvPr/>
            </p:nvGrpSpPr>
            <p:grpSpPr>
              <a:xfrm>
                <a:off x="7434787" y="3474720"/>
                <a:ext cx="1736873" cy="1603248"/>
                <a:chOff x="7434787" y="3474720"/>
                <a:chExt cx="1736873" cy="1603248"/>
              </a:xfrm>
            </p:grpSpPr>
            <p:sp>
              <p:nvSpPr>
                <p:cNvPr id="310" name="Smiley Face 309"/>
                <p:cNvSpPr/>
                <p:nvPr/>
              </p:nvSpPr>
              <p:spPr>
                <a:xfrm>
                  <a:off x="7434787" y="45598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Smiley Face 310"/>
                <p:cNvSpPr/>
                <p:nvPr/>
              </p:nvSpPr>
              <p:spPr>
                <a:xfrm>
                  <a:off x="7587187" y="47122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Smiley Face 311"/>
                <p:cNvSpPr/>
                <p:nvPr/>
              </p:nvSpPr>
              <p:spPr>
                <a:xfrm>
                  <a:off x="7739587" y="48646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Smiley Face 317"/>
                <p:cNvSpPr/>
                <p:nvPr/>
              </p:nvSpPr>
              <p:spPr>
                <a:xfrm>
                  <a:off x="7520131" y="42672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Smiley Face 318"/>
                <p:cNvSpPr/>
                <p:nvPr/>
              </p:nvSpPr>
              <p:spPr>
                <a:xfrm>
                  <a:off x="7672531" y="44196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Smiley Face 319"/>
                <p:cNvSpPr/>
                <p:nvPr/>
              </p:nvSpPr>
              <p:spPr>
                <a:xfrm>
                  <a:off x="7824931" y="45720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Smiley Face 320"/>
                <p:cNvSpPr/>
                <p:nvPr/>
              </p:nvSpPr>
              <p:spPr>
                <a:xfrm>
                  <a:off x="7977331" y="47244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Smiley Face 321"/>
                <p:cNvSpPr/>
                <p:nvPr/>
              </p:nvSpPr>
              <p:spPr>
                <a:xfrm>
                  <a:off x="8129731" y="48768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Smiley Face 325"/>
                <p:cNvSpPr/>
                <p:nvPr/>
              </p:nvSpPr>
              <p:spPr>
                <a:xfrm>
                  <a:off x="7532323" y="39197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Smiley Face 326"/>
                <p:cNvSpPr/>
                <p:nvPr/>
              </p:nvSpPr>
              <p:spPr>
                <a:xfrm>
                  <a:off x="7684723" y="40721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Smiley Face 327"/>
                <p:cNvSpPr/>
                <p:nvPr/>
              </p:nvSpPr>
              <p:spPr>
                <a:xfrm>
                  <a:off x="7837123" y="42245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Smiley Face 328"/>
                <p:cNvSpPr/>
                <p:nvPr/>
              </p:nvSpPr>
              <p:spPr>
                <a:xfrm>
                  <a:off x="7989523" y="43769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Smiley Face 329"/>
                <p:cNvSpPr/>
                <p:nvPr/>
              </p:nvSpPr>
              <p:spPr>
                <a:xfrm>
                  <a:off x="8141923" y="45293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Smiley Face 330"/>
                <p:cNvSpPr/>
                <p:nvPr/>
              </p:nvSpPr>
              <p:spPr>
                <a:xfrm>
                  <a:off x="8294323" y="46817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Smiley Face 331"/>
                <p:cNvSpPr/>
                <p:nvPr/>
              </p:nvSpPr>
              <p:spPr>
                <a:xfrm>
                  <a:off x="8446723" y="48341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Smiley Face 332"/>
                <p:cNvSpPr/>
                <p:nvPr/>
              </p:nvSpPr>
              <p:spPr>
                <a:xfrm>
                  <a:off x="7465267" y="34869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Smiley Face 333"/>
                <p:cNvSpPr/>
                <p:nvPr/>
              </p:nvSpPr>
              <p:spPr>
                <a:xfrm>
                  <a:off x="7617667" y="36393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Smiley Face 334"/>
                <p:cNvSpPr/>
                <p:nvPr/>
              </p:nvSpPr>
              <p:spPr>
                <a:xfrm>
                  <a:off x="7770067" y="37917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Smiley Face 335"/>
                <p:cNvSpPr/>
                <p:nvPr/>
              </p:nvSpPr>
              <p:spPr>
                <a:xfrm>
                  <a:off x="7922467" y="39441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Smiley Face 336"/>
                <p:cNvSpPr/>
                <p:nvPr/>
              </p:nvSpPr>
              <p:spPr>
                <a:xfrm>
                  <a:off x="8074867" y="40965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Smiley Face 337"/>
                <p:cNvSpPr/>
                <p:nvPr/>
              </p:nvSpPr>
              <p:spPr>
                <a:xfrm>
                  <a:off x="8227267" y="42489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Smiley Face 338"/>
                <p:cNvSpPr/>
                <p:nvPr/>
              </p:nvSpPr>
              <p:spPr>
                <a:xfrm>
                  <a:off x="8379667" y="44013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Smiley Face 339"/>
                <p:cNvSpPr/>
                <p:nvPr/>
              </p:nvSpPr>
              <p:spPr>
                <a:xfrm>
                  <a:off x="8532067" y="45537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Smiley Face 340"/>
                <p:cNvSpPr/>
                <p:nvPr/>
              </p:nvSpPr>
              <p:spPr>
                <a:xfrm>
                  <a:off x="8684467" y="47061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Smiley Face 341"/>
                <p:cNvSpPr/>
                <p:nvPr/>
              </p:nvSpPr>
              <p:spPr>
                <a:xfrm>
                  <a:off x="8836867" y="485851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Smiley Face 342"/>
                <p:cNvSpPr/>
                <p:nvPr/>
              </p:nvSpPr>
              <p:spPr>
                <a:xfrm>
                  <a:off x="7861507" y="35173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Smiley Face 343"/>
                <p:cNvSpPr/>
                <p:nvPr/>
              </p:nvSpPr>
              <p:spPr>
                <a:xfrm>
                  <a:off x="8013907" y="36697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Smiley Face 344"/>
                <p:cNvSpPr/>
                <p:nvPr/>
              </p:nvSpPr>
              <p:spPr>
                <a:xfrm>
                  <a:off x="8166307" y="38221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Smiley Face 345"/>
                <p:cNvSpPr/>
                <p:nvPr/>
              </p:nvSpPr>
              <p:spPr>
                <a:xfrm>
                  <a:off x="8318707" y="39745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Smiley Face 346"/>
                <p:cNvSpPr/>
                <p:nvPr/>
              </p:nvSpPr>
              <p:spPr>
                <a:xfrm>
                  <a:off x="8471107" y="41269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Smiley Face 347"/>
                <p:cNvSpPr/>
                <p:nvPr/>
              </p:nvSpPr>
              <p:spPr>
                <a:xfrm>
                  <a:off x="8623507" y="42793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Smiley Face 348"/>
                <p:cNvSpPr/>
                <p:nvPr/>
              </p:nvSpPr>
              <p:spPr>
                <a:xfrm>
                  <a:off x="8775907" y="44317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Smiley Face 349"/>
                <p:cNvSpPr/>
                <p:nvPr/>
              </p:nvSpPr>
              <p:spPr>
                <a:xfrm>
                  <a:off x="8928307" y="458419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Smiley Face 352"/>
                <p:cNvSpPr/>
                <p:nvPr/>
              </p:nvSpPr>
              <p:spPr>
                <a:xfrm>
                  <a:off x="8178499" y="34747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Smiley Face 353"/>
                <p:cNvSpPr/>
                <p:nvPr/>
              </p:nvSpPr>
              <p:spPr>
                <a:xfrm>
                  <a:off x="8330899" y="36271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Smiley Face 354"/>
                <p:cNvSpPr/>
                <p:nvPr/>
              </p:nvSpPr>
              <p:spPr>
                <a:xfrm>
                  <a:off x="8483299" y="37795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Smiley Face 355"/>
                <p:cNvSpPr/>
                <p:nvPr/>
              </p:nvSpPr>
              <p:spPr>
                <a:xfrm>
                  <a:off x="8635699" y="39319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Smiley Face 356"/>
                <p:cNvSpPr/>
                <p:nvPr/>
              </p:nvSpPr>
              <p:spPr>
                <a:xfrm>
                  <a:off x="8788099" y="40843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Smiley Face 357"/>
                <p:cNvSpPr/>
                <p:nvPr/>
              </p:nvSpPr>
              <p:spPr>
                <a:xfrm>
                  <a:off x="8940499" y="423672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Smiley Face 362"/>
                <p:cNvSpPr/>
                <p:nvPr/>
              </p:nvSpPr>
              <p:spPr>
                <a:xfrm>
                  <a:off x="8568643" y="34991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Smiley Face 363"/>
                <p:cNvSpPr/>
                <p:nvPr/>
              </p:nvSpPr>
              <p:spPr>
                <a:xfrm>
                  <a:off x="8721043" y="36515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Smiley Face 364"/>
                <p:cNvSpPr/>
                <p:nvPr/>
              </p:nvSpPr>
              <p:spPr>
                <a:xfrm>
                  <a:off x="8873443" y="38039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4" name="Group 513"/>
              <p:cNvGrpSpPr/>
              <p:nvPr/>
            </p:nvGrpSpPr>
            <p:grpSpPr>
              <a:xfrm>
                <a:off x="-36322" y="3456432"/>
                <a:ext cx="1216126" cy="1670304"/>
                <a:chOff x="-36322" y="3456432"/>
                <a:chExt cx="1216126" cy="1670304"/>
              </a:xfrm>
            </p:grpSpPr>
            <p:sp>
              <p:nvSpPr>
                <p:cNvPr id="128" name="Smiley Face 127"/>
                <p:cNvSpPr/>
                <p:nvPr/>
              </p:nvSpPr>
              <p:spPr>
                <a:xfrm>
                  <a:off x="174451" y="34991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Smiley Face 128"/>
                <p:cNvSpPr/>
                <p:nvPr/>
              </p:nvSpPr>
              <p:spPr>
                <a:xfrm>
                  <a:off x="326851" y="36515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Smiley Face 129"/>
                <p:cNvSpPr/>
                <p:nvPr/>
              </p:nvSpPr>
              <p:spPr>
                <a:xfrm>
                  <a:off x="479251" y="38039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Smiley Face 130"/>
                <p:cNvSpPr/>
                <p:nvPr/>
              </p:nvSpPr>
              <p:spPr>
                <a:xfrm>
                  <a:off x="631651" y="39563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Smiley Face 131"/>
                <p:cNvSpPr/>
                <p:nvPr/>
              </p:nvSpPr>
              <p:spPr>
                <a:xfrm>
                  <a:off x="784051" y="41087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Smiley Face 132"/>
                <p:cNvSpPr/>
                <p:nvPr/>
              </p:nvSpPr>
              <p:spPr>
                <a:xfrm>
                  <a:off x="936451" y="42611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Smiley Face 142"/>
                <p:cNvSpPr/>
                <p:nvPr/>
              </p:nvSpPr>
              <p:spPr>
                <a:xfrm>
                  <a:off x="491443" y="34564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Smiley Face 143"/>
                <p:cNvSpPr/>
                <p:nvPr/>
              </p:nvSpPr>
              <p:spPr>
                <a:xfrm>
                  <a:off x="643843" y="36088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Smiley Face 144"/>
                <p:cNvSpPr/>
                <p:nvPr/>
              </p:nvSpPr>
              <p:spPr>
                <a:xfrm>
                  <a:off x="796243" y="37612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Smiley Face 145"/>
                <p:cNvSpPr/>
                <p:nvPr/>
              </p:nvSpPr>
              <p:spPr>
                <a:xfrm>
                  <a:off x="948643" y="39136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Smiley Face 152"/>
                <p:cNvSpPr/>
                <p:nvPr/>
              </p:nvSpPr>
              <p:spPr>
                <a:xfrm>
                  <a:off x="881587" y="34808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Smiley Face 460"/>
                <p:cNvSpPr/>
                <p:nvPr/>
              </p:nvSpPr>
              <p:spPr>
                <a:xfrm>
                  <a:off x="-36322" y="474268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Smiley Face 469"/>
                <p:cNvSpPr/>
                <p:nvPr/>
              </p:nvSpPr>
              <p:spPr>
                <a:xfrm>
                  <a:off x="207518" y="462076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Smiley Face 470"/>
                <p:cNvSpPr/>
                <p:nvPr/>
              </p:nvSpPr>
              <p:spPr>
                <a:xfrm>
                  <a:off x="359918" y="477316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Smiley Face 471"/>
                <p:cNvSpPr/>
                <p:nvPr/>
              </p:nvSpPr>
              <p:spPr>
                <a:xfrm>
                  <a:off x="512318" y="492556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3" name="Group 512"/>
                <p:cNvGrpSpPr/>
                <p:nvPr/>
              </p:nvGrpSpPr>
              <p:grpSpPr>
                <a:xfrm>
                  <a:off x="55118" y="4120896"/>
                  <a:ext cx="292121" cy="975360"/>
                  <a:chOff x="55118" y="4120896"/>
                  <a:chExt cx="292121" cy="975360"/>
                </a:xfrm>
              </p:grpSpPr>
              <p:sp>
                <p:nvSpPr>
                  <p:cNvPr id="462" name="Smiley Face 461"/>
                  <p:cNvSpPr/>
                  <p:nvPr/>
                </p:nvSpPr>
                <p:spPr>
                  <a:xfrm>
                    <a:off x="116078" y="4895088"/>
                    <a:ext cx="231161" cy="201168"/>
                  </a:xfrm>
                  <a:prstGeom prst="smileyFac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Smiley Face 468"/>
                  <p:cNvSpPr/>
                  <p:nvPr/>
                </p:nvSpPr>
                <p:spPr>
                  <a:xfrm>
                    <a:off x="55118" y="4468368"/>
                    <a:ext cx="231161" cy="201168"/>
                  </a:xfrm>
                  <a:prstGeom prst="smileyFac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" name="Smiley Face 476"/>
                  <p:cNvSpPr/>
                  <p:nvPr/>
                </p:nvSpPr>
                <p:spPr>
                  <a:xfrm>
                    <a:off x="67310" y="4120896"/>
                    <a:ext cx="231161" cy="201168"/>
                  </a:xfrm>
                  <a:prstGeom prst="smileyFac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8" name="Smiley Face 477"/>
                <p:cNvSpPr/>
                <p:nvPr/>
              </p:nvSpPr>
              <p:spPr>
                <a:xfrm>
                  <a:off x="219710" y="42732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Smiley Face 478"/>
                <p:cNvSpPr/>
                <p:nvPr/>
              </p:nvSpPr>
              <p:spPr>
                <a:xfrm>
                  <a:off x="372110" y="44256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Smiley Face 479"/>
                <p:cNvSpPr/>
                <p:nvPr/>
              </p:nvSpPr>
              <p:spPr>
                <a:xfrm>
                  <a:off x="524510" y="45780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Smiley Face 480"/>
                <p:cNvSpPr/>
                <p:nvPr/>
              </p:nvSpPr>
              <p:spPr>
                <a:xfrm>
                  <a:off x="676910" y="47304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Smiley Face 481"/>
                <p:cNvSpPr/>
                <p:nvPr/>
              </p:nvSpPr>
              <p:spPr>
                <a:xfrm>
                  <a:off x="829310" y="48828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Smiley Face 483"/>
                <p:cNvSpPr/>
                <p:nvPr/>
              </p:nvSpPr>
              <p:spPr>
                <a:xfrm>
                  <a:off x="254" y="36880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Smiley Face 484"/>
                <p:cNvSpPr/>
                <p:nvPr/>
              </p:nvSpPr>
              <p:spPr>
                <a:xfrm>
                  <a:off x="152654" y="38404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Smiley Face 485"/>
                <p:cNvSpPr/>
                <p:nvPr/>
              </p:nvSpPr>
              <p:spPr>
                <a:xfrm>
                  <a:off x="305054" y="39928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Smiley Face 486"/>
                <p:cNvSpPr/>
                <p:nvPr/>
              </p:nvSpPr>
              <p:spPr>
                <a:xfrm>
                  <a:off x="457454" y="41452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Smiley Face 487"/>
                <p:cNvSpPr/>
                <p:nvPr/>
              </p:nvSpPr>
              <p:spPr>
                <a:xfrm>
                  <a:off x="609854" y="42976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Smiley Face 488"/>
                <p:cNvSpPr/>
                <p:nvPr/>
              </p:nvSpPr>
              <p:spPr>
                <a:xfrm>
                  <a:off x="762254" y="44500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Smiley Face 489"/>
                <p:cNvSpPr/>
                <p:nvPr/>
              </p:nvSpPr>
              <p:spPr>
                <a:xfrm>
                  <a:off x="914654" y="46024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5" name="Group 514"/>
              <p:cNvGrpSpPr/>
              <p:nvPr/>
            </p:nvGrpSpPr>
            <p:grpSpPr>
              <a:xfrm>
                <a:off x="1033987" y="3462528"/>
                <a:ext cx="1889273" cy="1645920"/>
                <a:chOff x="1033987" y="3462528"/>
                <a:chExt cx="1889273" cy="1645920"/>
              </a:xfrm>
            </p:grpSpPr>
            <p:sp>
              <p:nvSpPr>
                <p:cNvPr id="134" name="Smiley Face 133"/>
                <p:cNvSpPr/>
                <p:nvPr/>
              </p:nvSpPr>
              <p:spPr>
                <a:xfrm>
                  <a:off x="1088851" y="44135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Smiley Face 134"/>
                <p:cNvSpPr/>
                <p:nvPr/>
              </p:nvSpPr>
              <p:spPr>
                <a:xfrm>
                  <a:off x="1241251" y="45659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Smiley Face 135"/>
                <p:cNvSpPr/>
                <p:nvPr/>
              </p:nvSpPr>
              <p:spPr>
                <a:xfrm>
                  <a:off x="1393651" y="47183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Smiley Face 136"/>
                <p:cNvSpPr/>
                <p:nvPr/>
              </p:nvSpPr>
              <p:spPr>
                <a:xfrm>
                  <a:off x="1546051" y="48707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Smiley Face 146"/>
                <p:cNvSpPr/>
                <p:nvPr/>
              </p:nvSpPr>
              <p:spPr>
                <a:xfrm>
                  <a:off x="1101043" y="40660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Smiley Face 147"/>
                <p:cNvSpPr/>
                <p:nvPr/>
              </p:nvSpPr>
              <p:spPr>
                <a:xfrm>
                  <a:off x="1253443" y="42184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Smiley Face 148"/>
                <p:cNvSpPr/>
                <p:nvPr/>
              </p:nvSpPr>
              <p:spPr>
                <a:xfrm>
                  <a:off x="1405843" y="43708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Smiley Face 149"/>
                <p:cNvSpPr/>
                <p:nvPr/>
              </p:nvSpPr>
              <p:spPr>
                <a:xfrm>
                  <a:off x="1558243" y="45232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Smiley Face 150"/>
                <p:cNvSpPr/>
                <p:nvPr/>
              </p:nvSpPr>
              <p:spPr>
                <a:xfrm>
                  <a:off x="1710643" y="46756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Smiley Face 151"/>
                <p:cNvSpPr/>
                <p:nvPr/>
              </p:nvSpPr>
              <p:spPr>
                <a:xfrm>
                  <a:off x="1863043" y="4828032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Smiley Face 153"/>
                <p:cNvSpPr/>
                <p:nvPr/>
              </p:nvSpPr>
              <p:spPr>
                <a:xfrm>
                  <a:off x="1033987" y="36332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Smiley Face 154"/>
                <p:cNvSpPr/>
                <p:nvPr/>
              </p:nvSpPr>
              <p:spPr>
                <a:xfrm>
                  <a:off x="1186387" y="37856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Smiley Face 155"/>
                <p:cNvSpPr/>
                <p:nvPr/>
              </p:nvSpPr>
              <p:spPr>
                <a:xfrm>
                  <a:off x="1338787" y="39380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Smiley Face 156"/>
                <p:cNvSpPr/>
                <p:nvPr/>
              </p:nvSpPr>
              <p:spPr>
                <a:xfrm>
                  <a:off x="1491187" y="40904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Smiley Face 157"/>
                <p:cNvSpPr/>
                <p:nvPr/>
              </p:nvSpPr>
              <p:spPr>
                <a:xfrm>
                  <a:off x="1643587" y="42428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Smiley Face 158"/>
                <p:cNvSpPr/>
                <p:nvPr/>
              </p:nvSpPr>
              <p:spPr>
                <a:xfrm>
                  <a:off x="1795987" y="43952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Smiley Face 159"/>
                <p:cNvSpPr/>
                <p:nvPr/>
              </p:nvSpPr>
              <p:spPr>
                <a:xfrm>
                  <a:off x="1948387" y="45476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Smiley Face 160"/>
                <p:cNvSpPr/>
                <p:nvPr/>
              </p:nvSpPr>
              <p:spPr>
                <a:xfrm>
                  <a:off x="2100787" y="47000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Smiley Face 161"/>
                <p:cNvSpPr/>
                <p:nvPr/>
              </p:nvSpPr>
              <p:spPr>
                <a:xfrm>
                  <a:off x="2253187" y="485241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Smiley Face 162"/>
                <p:cNvSpPr/>
                <p:nvPr/>
              </p:nvSpPr>
              <p:spPr>
                <a:xfrm>
                  <a:off x="1277827" y="35112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Smiley Face 163"/>
                <p:cNvSpPr/>
                <p:nvPr/>
              </p:nvSpPr>
              <p:spPr>
                <a:xfrm>
                  <a:off x="1430227" y="36636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Smiley Face 164"/>
                <p:cNvSpPr/>
                <p:nvPr/>
              </p:nvSpPr>
              <p:spPr>
                <a:xfrm>
                  <a:off x="1582627" y="38160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Smiley Face 165"/>
                <p:cNvSpPr/>
                <p:nvPr/>
              </p:nvSpPr>
              <p:spPr>
                <a:xfrm>
                  <a:off x="1735027" y="39684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Smiley Face 166"/>
                <p:cNvSpPr/>
                <p:nvPr/>
              </p:nvSpPr>
              <p:spPr>
                <a:xfrm>
                  <a:off x="1887427" y="41208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Smiley Face 167"/>
                <p:cNvSpPr/>
                <p:nvPr/>
              </p:nvSpPr>
              <p:spPr>
                <a:xfrm>
                  <a:off x="2039827" y="42732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Smiley Face 168"/>
                <p:cNvSpPr/>
                <p:nvPr/>
              </p:nvSpPr>
              <p:spPr>
                <a:xfrm>
                  <a:off x="2192227" y="44256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Smiley Face 169"/>
                <p:cNvSpPr/>
                <p:nvPr/>
              </p:nvSpPr>
              <p:spPr>
                <a:xfrm>
                  <a:off x="2344627" y="45780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Smiley Face 170"/>
                <p:cNvSpPr/>
                <p:nvPr/>
              </p:nvSpPr>
              <p:spPr>
                <a:xfrm>
                  <a:off x="2497027" y="47304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Smiley Face 171"/>
                <p:cNvSpPr/>
                <p:nvPr/>
              </p:nvSpPr>
              <p:spPr>
                <a:xfrm>
                  <a:off x="2649427" y="4882896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Smiley Face 172"/>
                <p:cNvSpPr/>
                <p:nvPr/>
              </p:nvSpPr>
              <p:spPr>
                <a:xfrm>
                  <a:off x="1594819" y="34686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Smiley Face 173"/>
                <p:cNvSpPr/>
                <p:nvPr/>
              </p:nvSpPr>
              <p:spPr>
                <a:xfrm>
                  <a:off x="1747219" y="36210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Smiley Face 174"/>
                <p:cNvSpPr/>
                <p:nvPr/>
              </p:nvSpPr>
              <p:spPr>
                <a:xfrm>
                  <a:off x="1899619" y="37734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Smiley Face 175"/>
                <p:cNvSpPr/>
                <p:nvPr/>
              </p:nvSpPr>
              <p:spPr>
                <a:xfrm>
                  <a:off x="2052019" y="39258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Smiley Face 176"/>
                <p:cNvSpPr/>
                <p:nvPr/>
              </p:nvSpPr>
              <p:spPr>
                <a:xfrm>
                  <a:off x="2204419" y="40782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Smiley Face 177"/>
                <p:cNvSpPr/>
                <p:nvPr/>
              </p:nvSpPr>
              <p:spPr>
                <a:xfrm>
                  <a:off x="2356819" y="42306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Smiley Face 178"/>
                <p:cNvSpPr/>
                <p:nvPr/>
              </p:nvSpPr>
              <p:spPr>
                <a:xfrm>
                  <a:off x="2509219" y="43830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Smiley Face 179"/>
                <p:cNvSpPr/>
                <p:nvPr/>
              </p:nvSpPr>
              <p:spPr>
                <a:xfrm>
                  <a:off x="2661619" y="453542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Smiley Face 182"/>
                <p:cNvSpPr/>
                <p:nvPr/>
              </p:nvSpPr>
              <p:spPr>
                <a:xfrm>
                  <a:off x="1984963" y="34930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Smiley Face 183"/>
                <p:cNvSpPr/>
                <p:nvPr/>
              </p:nvSpPr>
              <p:spPr>
                <a:xfrm>
                  <a:off x="2137363" y="36454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Smiley Face 184"/>
                <p:cNvSpPr/>
                <p:nvPr/>
              </p:nvSpPr>
              <p:spPr>
                <a:xfrm>
                  <a:off x="2289763" y="37978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Smiley Face 185"/>
                <p:cNvSpPr/>
                <p:nvPr/>
              </p:nvSpPr>
              <p:spPr>
                <a:xfrm>
                  <a:off x="2442163" y="39502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Smiley Face 186"/>
                <p:cNvSpPr/>
                <p:nvPr/>
              </p:nvSpPr>
              <p:spPr>
                <a:xfrm>
                  <a:off x="2594563" y="410260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Smiley Face 192"/>
                <p:cNvSpPr/>
                <p:nvPr/>
              </p:nvSpPr>
              <p:spPr>
                <a:xfrm>
                  <a:off x="2375107" y="35052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Smiley Face 193"/>
                <p:cNvSpPr/>
                <p:nvPr/>
              </p:nvSpPr>
              <p:spPr>
                <a:xfrm>
                  <a:off x="2527507" y="36576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Smiley Face 194"/>
                <p:cNvSpPr/>
                <p:nvPr/>
              </p:nvSpPr>
              <p:spPr>
                <a:xfrm>
                  <a:off x="2679907" y="381000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Smiley Face 202"/>
                <p:cNvSpPr/>
                <p:nvPr/>
              </p:nvSpPr>
              <p:spPr>
                <a:xfrm>
                  <a:off x="2692099" y="3462528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Smiley Face 490"/>
                <p:cNvSpPr/>
                <p:nvPr/>
              </p:nvSpPr>
              <p:spPr>
                <a:xfrm>
                  <a:off x="1067054" y="47548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Smiley Face 491"/>
                <p:cNvSpPr/>
                <p:nvPr/>
              </p:nvSpPr>
              <p:spPr>
                <a:xfrm>
                  <a:off x="1219454" y="4907280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2" name="Group 511"/>
              <p:cNvGrpSpPr/>
              <p:nvPr/>
            </p:nvGrpSpPr>
            <p:grpSpPr>
              <a:xfrm>
                <a:off x="1265352" y="3096061"/>
                <a:ext cx="6334865" cy="604211"/>
                <a:chOff x="1265352" y="3096061"/>
                <a:chExt cx="6334865" cy="604211"/>
              </a:xfrm>
            </p:grpSpPr>
            <p:sp>
              <p:nvSpPr>
                <p:cNvPr id="243" name="Smiley Face 242"/>
                <p:cNvSpPr/>
                <p:nvPr/>
              </p:nvSpPr>
              <p:spPr>
                <a:xfrm>
                  <a:off x="4185619" y="3499104"/>
                  <a:ext cx="231161" cy="201168"/>
                </a:xfrm>
                <a:prstGeom prst="smileyFac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1" name="Group 510"/>
                <p:cNvGrpSpPr/>
                <p:nvPr/>
              </p:nvGrpSpPr>
              <p:grpSpPr>
                <a:xfrm>
                  <a:off x="1265352" y="3096061"/>
                  <a:ext cx="6334865" cy="265474"/>
                  <a:chOff x="1265352" y="3096061"/>
                  <a:chExt cx="6334865" cy="265474"/>
                </a:xfrm>
              </p:grpSpPr>
              <p:sp>
                <p:nvSpPr>
                  <p:cNvPr id="493" name="Arrow: Up-Down 492"/>
                  <p:cNvSpPr/>
                  <p:nvPr/>
                </p:nvSpPr>
                <p:spPr>
                  <a:xfrm>
                    <a:off x="1265352" y="3096061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494" name="Arrow: Up-Down 493"/>
                  <p:cNvSpPr/>
                  <p:nvPr/>
                </p:nvSpPr>
                <p:spPr>
                  <a:xfrm>
                    <a:off x="1672804" y="3099976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495" name="Arrow: Up-Down 494"/>
                  <p:cNvSpPr/>
                  <p:nvPr/>
                </p:nvSpPr>
                <p:spPr>
                  <a:xfrm>
                    <a:off x="2112203" y="3096061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496" name="Arrow: Up-Down 495"/>
                  <p:cNvSpPr/>
                  <p:nvPr/>
                </p:nvSpPr>
                <p:spPr>
                  <a:xfrm>
                    <a:off x="2519655" y="3112168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497" name="Arrow: Up-Down 496"/>
                  <p:cNvSpPr/>
                  <p:nvPr/>
                </p:nvSpPr>
                <p:spPr>
                  <a:xfrm>
                    <a:off x="2958207" y="3115420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498" name="Arrow: Up-Down 497"/>
                  <p:cNvSpPr/>
                  <p:nvPr/>
                </p:nvSpPr>
                <p:spPr>
                  <a:xfrm>
                    <a:off x="3365659" y="3119335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499" name="Arrow: Up-Down 498"/>
                  <p:cNvSpPr/>
                  <p:nvPr/>
                </p:nvSpPr>
                <p:spPr>
                  <a:xfrm>
                    <a:off x="3805058" y="3115420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0" name="Arrow: Up-Down 499"/>
                  <p:cNvSpPr/>
                  <p:nvPr/>
                </p:nvSpPr>
                <p:spPr>
                  <a:xfrm>
                    <a:off x="4212510" y="3131527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1" name="Arrow: Up-Down 500"/>
                  <p:cNvSpPr/>
                  <p:nvPr/>
                </p:nvSpPr>
                <p:spPr>
                  <a:xfrm>
                    <a:off x="4614504" y="3127121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2" name="Arrow: Up-Down 501"/>
                  <p:cNvSpPr/>
                  <p:nvPr/>
                </p:nvSpPr>
                <p:spPr>
                  <a:xfrm>
                    <a:off x="5021956" y="3131036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3" name="Arrow: Up-Down 502"/>
                  <p:cNvSpPr/>
                  <p:nvPr/>
                </p:nvSpPr>
                <p:spPr>
                  <a:xfrm>
                    <a:off x="5461355" y="3127121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4" name="Arrow: Up-Down 503"/>
                  <p:cNvSpPr/>
                  <p:nvPr/>
                </p:nvSpPr>
                <p:spPr>
                  <a:xfrm>
                    <a:off x="5868807" y="3143228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5" name="Arrow: Up-Down 504"/>
                  <p:cNvSpPr/>
                  <p:nvPr/>
                </p:nvSpPr>
                <p:spPr>
                  <a:xfrm>
                    <a:off x="6270801" y="3143080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6" name="Arrow: Up-Down 505"/>
                  <p:cNvSpPr/>
                  <p:nvPr/>
                </p:nvSpPr>
                <p:spPr>
                  <a:xfrm>
                    <a:off x="6678253" y="3146995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7" name="Arrow: Up-Down 506"/>
                  <p:cNvSpPr/>
                  <p:nvPr/>
                </p:nvSpPr>
                <p:spPr>
                  <a:xfrm>
                    <a:off x="7117652" y="3143080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08" name="Arrow: Up-Down 507"/>
                  <p:cNvSpPr/>
                  <p:nvPr/>
                </p:nvSpPr>
                <p:spPr>
                  <a:xfrm>
                    <a:off x="7525104" y="3159187"/>
                    <a:ext cx="75113" cy="202348"/>
                  </a:xfrm>
                  <a:prstGeom prst="upDownArrow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50"/>
                  </a:p>
                </p:txBody>
              </p:sp>
            </p:grpSp>
          </p:grpSp>
        </p:grpSp>
        <p:sp>
          <p:nvSpPr>
            <p:cNvPr id="522" name="TextBox 521"/>
            <p:cNvSpPr txBox="1"/>
            <p:nvPr/>
          </p:nvSpPr>
          <p:spPr>
            <a:xfrm>
              <a:off x="152654" y="4032538"/>
              <a:ext cx="2441909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20 Thousand Clients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173" y="1508565"/>
            <a:ext cx="1455840" cy="76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107" y="1378041"/>
            <a:ext cx="1387719" cy="1026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945" y="3014351"/>
            <a:ext cx="1313041" cy="694036"/>
          </a:xfrm>
          <a:prstGeom prst="rect">
            <a:avLst/>
          </a:prstGeom>
        </p:spPr>
      </p:pic>
      <p:sp>
        <p:nvSpPr>
          <p:cNvPr id="15" name="Shape 67"/>
          <p:cNvSpPr txBox="1"/>
          <p:nvPr/>
        </p:nvSpPr>
        <p:spPr>
          <a:xfrm>
            <a:off x="4579118" y="2839782"/>
            <a:ext cx="2681218" cy="14883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   </a:t>
            </a:r>
            <a:r>
              <a:rPr lang="en-GB" sz="5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psFS</a:t>
            </a:r>
            <a:endParaRPr lang="en-GB" sz="5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17358" y="1448007"/>
            <a:ext cx="1473597" cy="79534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Realtime</a:t>
            </a:r>
            <a:endParaRPr lang="en-US" sz="1200" dirty="0"/>
          </a:p>
          <a:p>
            <a:pPr algn="ctr"/>
            <a:r>
              <a:rPr lang="en-US" sz="1200" dirty="0"/>
              <a:t>Application</a:t>
            </a:r>
          </a:p>
          <a:p>
            <a:pPr algn="ctr"/>
            <a:r>
              <a:rPr lang="en-US" sz="1200" dirty="0"/>
              <a:t>logs</a:t>
            </a:r>
          </a:p>
        </p:txBody>
      </p:sp>
      <p:sp>
        <p:nvSpPr>
          <p:cNvPr id="20" name="Arrow: Right 19"/>
          <p:cNvSpPr/>
          <p:nvPr/>
        </p:nvSpPr>
        <p:spPr>
          <a:xfrm>
            <a:off x="1761344" y="1778764"/>
            <a:ext cx="1213673" cy="224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37407" y="1591939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streams </a:t>
            </a:r>
            <a:r>
              <a:rPr lang="en-US" sz="1000" dirty="0"/>
              <a:t>logs</a:t>
            </a:r>
            <a:endParaRPr lang="en-US" sz="1100" dirty="0"/>
          </a:p>
        </p:txBody>
      </p:sp>
      <p:sp>
        <p:nvSpPr>
          <p:cNvPr id="22" name="Arrow: Right 21"/>
          <p:cNvSpPr/>
          <p:nvPr/>
        </p:nvSpPr>
        <p:spPr>
          <a:xfrm>
            <a:off x="4378725" y="1778764"/>
            <a:ext cx="1063094" cy="224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14389" y="1599458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consumes logs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361468" y="3708387"/>
            <a:ext cx="622092" cy="674557"/>
            <a:chOff x="5201587" y="2923082"/>
            <a:chExt cx="622092" cy="674557"/>
          </a:xfrm>
        </p:grpSpPr>
        <p:sp>
          <p:nvSpPr>
            <p:cNvPr id="36" name="Flowchart: Multidocument 35"/>
            <p:cNvSpPr/>
            <p:nvPr/>
          </p:nvSpPr>
          <p:spPr>
            <a:xfrm>
              <a:off x="5201587" y="2923082"/>
              <a:ext cx="622092" cy="674557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3719" y="3075903"/>
              <a:ext cx="352776" cy="383904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6772246" y="1385094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Every 2 second writes a </a:t>
            </a:r>
          </a:p>
          <a:p>
            <a:r>
              <a:rPr lang="en-US" sz="1000" dirty="0"/>
              <a:t>Parquet format file</a:t>
            </a:r>
          </a:p>
        </p:txBody>
      </p:sp>
      <p:sp>
        <p:nvSpPr>
          <p:cNvPr id="42" name="Arrow: Right 41"/>
          <p:cNvSpPr/>
          <p:nvPr/>
        </p:nvSpPr>
        <p:spPr>
          <a:xfrm rot="10800000">
            <a:off x="3054986" y="3248942"/>
            <a:ext cx="1425299" cy="224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152480" y="3083848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reads and processes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23405" y="3388167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 parquet files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91499">
            <a:off x="5086466" y="3117474"/>
            <a:ext cx="482562" cy="492748"/>
          </a:xfrm>
          <a:prstGeom prst="rect">
            <a:avLst/>
          </a:prstGeom>
        </p:spPr>
      </p:pic>
      <p:sp>
        <p:nvSpPr>
          <p:cNvPr id="7" name="Arrow: U-Turn 6"/>
          <p:cNvSpPr/>
          <p:nvPr/>
        </p:nvSpPr>
        <p:spPr>
          <a:xfrm rot="5400000">
            <a:off x="6837354" y="1833866"/>
            <a:ext cx="1694527" cy="1575679"/>
          </a:xfrm>
          <a:prstGeom prst="uturnArrow">
            <a:avLst>
              <a:gd name="adj1" fmla="val 7772"/>
              <a:gd name="adj2" fmla="val 12687"/>
              <a:gd name="adj3" fmla="val 20149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17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title"/>
          </p:nvPr>
        </p:nvSpPr>
        <p:spPr>
          <a:xfrm>
            <a:off x="311700" y="921850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 dirty="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115" name="Shape 1115"/>
          <p:cNvSpPr txBox="1"/>
          <p:nvPr/>
        </p:nvSpPr>
        <p:spPr>
          <a:xfrm>
            <a:off x="5147350" y="3049050"/>
            <a:ext cx="3837600" cy="18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en-GB" sz="2000">
                <a:solidFill>
                  <a:srgbClr val="FFFFFF"/>
                </a:solidFill>
              </a:rPr>
            </a:br>
            <a:r>
              <a:rPr lang="en-GB" sz="2000">
                <a:solidFill>
                  <a:srgbClr val="FFFFFF"/>
                </a:solidFill>
              </a:rPr>
              <a:t>http://www.hops.io</a:t>
            </a:r>
          </a:p>
          <a:p>
            <a:pPr lvl="0">
              <a:spcBef>
                <a:spcPts val="0"/>
              </a:spcBef>
              <a:buNone/>
            </a:pPr>
            <a:r>
              <a:rPr lang="en-GB" sz="2000">
                <a:solidFill>
                  <a:srgbClr val="FFFFFF"/>
                </a:solidFill>
              </a:rPr>
              <a:t>http://github.com/hopshadoop</a:t>
            </a:r>
          </a:p>
          <a:p>
            <a:pPr lvl="0">
              <a:spcBef>
                <a:spcPts val="0"/>
              </a:spcBef>
              <a:buNone/>
            </a:pPr>
            <a:r>
              <a:rPr lang="en-GB" sz="2000">
                <a:solidFill>
                  <a:srgbClr val="FFFFFF"/>
                </a:solidFill>
              </a:rPr>
              <a:t>@hopshadoop</a:t>
            </a:r>
          </a:p>
        </p:txBody>
      </p:sp>
      <p:pic>
        <p:nvPicPr>
          <p:cNvPr id="1116" name="Shape 1116" descr="1487052390_Twitter-p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125" y="4112448"/>
            <a:ext cx="390524" cy="39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Shape 1117" descr="github-10-xx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187" y="3806349"/>
            <a:ext cx="332400" cy="3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Shape 1118" descr="Plants-Hops-icon-512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3968" y="3459488"/>
            <a:ext cx="300837" cy="3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Shape 11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44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Backup Slides</a:t>
            </a:r>
          </a:p>
        </p:txBody>
      </p:sp>
      <p:sp>
        <p:nvSpPr>
          <p:cNvPr id="1125" name="Shape 11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lang="en-GB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Operational Latency</a:t>
            </a:r>
          </a:p>
        </p:txBody>
      </p:sp>
      <p:sp>
        <p:nvSpPr>
          <p:cNvPr id="1131" name="Shape 11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46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2" name="Shape 1132" descr="Screenshot from 2017-02-14 00-18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350" y="1028125"/>
            <a:ext cx="5618598" cy="1909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3" name="Shape 1133"/>
          <p:cNvGraphicFramePr/>
          <p:nvPr/>
        </p:nvGraphicFramePr>
        <p:xfrm>
          <a:off x="3303800" y="3457025"/>
          <a:ext cx="2857500" cy="1066800"/>
        </p:xfrm>
        <a:graphic>
          <a:graphicData uri="http://schemas.openxmlformats.org/drawingml/2006/table">
            <a:tbl>
              <a:tblPr>
                <a:noFill/>
                <a:tableStyleId>{D948D558-FED2-41E4-BCDA-FE4A790A20E5}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Operation</a:t>
                      </a:r>
                    </a:p>
                  </a:txBody>
                  <a:tcPr marL="28575" marR="28575" marT="19050" marB="19050" anchor="b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HopsFS(ms)</a:t>
                      </a:r>
                    </a:p>
                  </a:txBody>
                  <a:tcPr marL="28575" marR="28575" marT="19050" marB="19050" anchor="b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</a:rPr>
                        <a:t>HDFS(ms)</a:t>
                      </a:r>
                    </a:p>
                  </a:txBody>
                  <a:tcPr marL="28575" marR="28575" marT="19050" marB="19050" anchor="b">
                    <a:solidFill>
                      <a:srgbClr val="11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Create File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100.8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101.8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Read File</a:t>
                      </a:r>
                    </a:p>
                  </a:txBody>
                  <a:tcPr marL="28575" marR="28575" marT="19050" marB="19050" anchor="b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8.6</a:t>
                      </a:r>
                    </a:p>
                  </a:txBody>
                  <a:tcPr marL="28575" marR="28575" marT="19050" marB="19050" anchor="b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1.5</a:t>
                      </a:r>
                    </a:p>
                  </a:txBody>
                  <a:tcPr marL="28575" marR="28575" marT="19050" marB="19050" anchor="b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ls dir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11.4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0.9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stat</a:t>
                      </a:r>
                    </a:p>
                  </a:txBody>
                  <a:tcPr marL="28575" marR="28575" marT="19050" marB="19050" anchor="b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8.5</a:t>
                      </a:r>
                    </a:p>
                  </a:txBody>
                  <a:tcPr marL="28575" marR="28575" marT="19050" marB="19050" anchor="b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1.5</a:t>
                      </a:r>
                    </a:p>
                  </a:txBody>
                  <a:tcPr marL="28575" marR="28575" marT="19050" marB="19050" anchor="b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4" name="Shape 1134"/>
          <p:cNvSpPr txBox="1"/>
          <p:nvPr/>
        </p:nvSpPr>
        <p:spPr>
          <a:xfrm>
            <a:off x="3877600" y="4504775"/>
            <a:ext cx="38376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99th Percentiles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Subtree operations</a:t>
            </a:r>
          </a:p>
        </p:txBody>
      </p:sp>
      <p:sp>
        <p:nvSpPr>
          <p:cNvPr id="1140" name="Shape 11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47</a:t>
            </a:fld>
            <a:endParaRPr lang="en-GB"/>
          </a:p>
        </p:txBody>
      </p:sp>
      <p:pic>
        <p:nvPicPr>
          <p:cNvPr id="1141" name="Shape 1141" descr="Screenshot from 2017-02-21 14-11-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375" y="1753275"/>
            <a:ext cx="65722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NDB Architecture</a:t>
            </a:r>
          </a:p>
        </p:txBody>
      </p:sp>
      <p:sp>
        <p:nvSpPr>
          <p:cNvPr id="1147" name="Shape 11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48</a:t>
            </a:fld>
            <a:endParaRPr lang="en-GB"/>
          </a:p>
        </p:txBody>
      </p:sp>
      <p:pic>
        <p:nvPicPr>
          <p:cNvPr id="1148" name="Shape 1148" descr="g383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612" y="1017725"/>
            <a:ext cx="5092774" cy="32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Shape 1149"/>
          <p:cNvSpPr txBox="1"/>
          <p:nvPr/>
        </p:nvSpPr>
        <p:spPr>
          <a:xfrm>
            <a:off x="803925" y="4542600"/>
            <a:ext cx="77418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Global Checkpoint occurs every few seconds, when transactions for all nodes are synchronized and the redo-log is flushed to disk.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Transaction Isolation Levels, Read Phenomena</a:t>
            </a:r>
          </a:p>
        </p:txBody>
      </p:sp>
      <p:sp>
        <p:nvSpPr>
          <p:cNvPr id="1155" name="Shape 11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49</a:t>
            </a:fld>
            <a:endParaRPr lang="en-GB"/>
          </a:p>
        </p:txBody>
      </p:sp>
      <p:sp>
        <p:nvSpPr>
          <p:cNvPr id="1156" name="Shape 1156"/>
          <p:cNvSpPr txBox="1"/>
          <p:nvPr/>
        </p:nvSpPr>
        <p:spPr>
          <a:xfrm>
            <a:off x="258175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	 	 	 	 	 	 </a:t>
            </a:r>
          </a:p>
        </p:txBody>
      </p:sp>
      <p:graphicFrame>
        <p:nvGraphicFramePr>
          <p:cNvPr id="1157" name="Shape 1157"/>
          <p:cNvGraphicFramePr/>
          <p:nvPr/>
        </p:nvGraphicFramePr>
        <p:xfrm>
          <a:off x="1831375" y="1634425"/>
          <a:ext cx="5560400" cy="3017370"/>
        </p:xfrm>
        <a:graphic>
          <a:graphicData uri="http://schemas.openxmlformats.org/drawingml/2006/table">
            <a:tbl>
              <a:tblPr>
                <a:noFill/>
                <a:tableStyleId>{D948D558-FED2-41E4-BCDA-FE4A790A20E5}</a:tableStyleId>
              </a:tblPr>
              <a:tblGrid>
                <a:gridCol w="139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1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</a:rPr>
                        <a:t>Isolation level</a:t>
                      </a:r>
                    </a:p>
                  </a:txBody>
                  <a:tcPr marL="91425" marR="91425" marT="91425" marB="91425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</a:rPr>
                        <a:t>Dirty reads</a:t>
                      </a:r>
                    </a:p>
                  </a:txBody>
                  <a:tcPr marL="91425" marR="91425" marT="91425" marB="91425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</a:rPr>
                        <a:t>Non-repeatable reads</a:t>
                      </a:r>
                    </a:p>
                  </a:txBody>
                  <a:tcPr marL="91425" marR="91425" marT="91425" marB="91425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</a:rPr>
                        <a:t>Phantoms</a:t>
                      </a:r>
                    </a:p>
                  </a:txBody>
                  <a:tcPr marL="91425" marR="91425" marT="91425" marB="91425">
                    <a:solidFill>
                      <a:srgbClr val="11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Read Uncommitted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may occur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may occur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may occur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Read Committed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-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may occur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may occur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Repeatable Read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may occur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Serializable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-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-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-</a:t>
                      </a:r>
                    </a:p>
                  </a:txBody>
                  <a:tcPr marL="91425" marR="91425" marT="91425" marB="91425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58" name="Shape 1158"/>
          <p:cNvSpPr txBox="1"/>
          <p:nvPr/>
        </p:nvSpPr>
        <p:spPr>
          <a:xfrm>
            <a:off x="2330225" y="1492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	 	 	 	 	 	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32" y="1719575"/>
            <a:ext cx="952367" cy="13900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38392" y="3806954"/>
            <a:ext cx="6374801" cy="888058"/>
            <a:chOff x="2184523" y="5075938"/>
            <a:chExt cx="8499734" cy="11840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23" y="5075941"/>
              <a:ext cx="960573" cy="11840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04" y="5075940"/>
              <a:ext cx="960573" cy="11840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64" y="5075939"/>
              <a:ext cx="960573" cy="11840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005" y="5075938"/>
              <a:ext cx="960573" cy="11840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84" y="5075938"/>
              <a:ext cx="960573" cy="118407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14706" y="4718429"/>
            <a:ext cx="1029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DataNode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060932" y="1498568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NameNode</a:t>
            </a:r>
            <a:endParaRPr lang="en-US" sz="1050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7520179" y="4252439"/>
            <a:ext cx="231308" cy="2248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Rectangle: Rounded Corners 25"/>
          <p:cNvSpPr/>
          <p:nvPr/>
        </p:nvSpPr>
        <p:spPr>
          <a:xfrm>
            <a:off x="4550374" y="4257131"/>
            <a:ext cx="231308" cy="224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: Rounded Corners 26"/>
          <p:cNvSpPr/>
          <p:nvPr/>
        </p:nvSpPr>
        <p:spPr>
          <a:xfrm>
            <a:off x="1864188" y="4282596"/>
            <a:ext cx="231308" cy="224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69198" y="4170192"/>
            <a:ext cx="6154756" cy="593362"/>
            <a:chOff x="2492263" y="5560255"/>
            <a:chExt cx="8206341" cy="791149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4391190" y="5894205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6418975" y="56830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8076005" y="5710130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6059375" y="6023494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8431295" y="5710129"/>
              <a:ext cx="308410" cy="29974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10375847" y="5683055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8441589" y="6035346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10026906" y="6023192"/>
              <a:ext cx="308410" cy="299745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2843860" y="5694302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2492263" y="604796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2836686" y="604831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401143" y="5560256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4756433" y="55602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4766727" y="5885472"/>
              <a:ext cx="308410" cy="299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6426198" y="6028974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8088080" y="6051659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>
              <a:off x="10390194" y="601889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587182" y="66849"/>
            <a:ext cx="7886700" cy="994172"/>
          </a:xfrm>
        </p:spPr>
        <p:txBody>
          <a:bodyPr/>
          <a:lstStyle/>
          <a:p>
            <a:r>
              <a:rPr lang="en-US" dirty="0"/>
              <a:t>HDFS Performance at Scale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4469" y="1412842"/>
            <a:ext cx="2092071" cy="1943750"/>
            <a:chOff x="1405959" y="1883789"/>
            <a:chExt cx="2789428" cy="2591666"/>
          </a:xfrm>
        </p:grpSpPr>
        <p:sp>
          <p:nvSpPr>
            <p:cNvPr id="38" name="Smiley Face 37"/>
            <p:cNvSpPr/>
            <p:nvPr/>
          </p:nvSpPr>
          <p:spPr>
            <a:xfrm>
              <a:off x="1405959" y="3877770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2" name="Smiley Face 51"/>
            <p:cNvSpPr/>
            <p:nvPr/>
          </p:nvSpPr>
          <p:spPr>
            <a:xfrm>
              <a:off x="1405959" y="2870102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4" name="Smiley Face 53"/>
            <p:cNvSpPr/>
            <p:nvPr/>
          </p:nvSpPr>
          <p:spPr>
            <a:xfrm>
              <a:off x="1405959" y="1883790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2" name="Smiley Face 61"/>
            <p:cNvSpPr/>
            <p:nvPr/>
          </p:nvSpPr>
          <p:spPr>
            <a:xfrm>
              <a:off x="2502877" y="1883789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3" name="Smiley Face 62"/>
            <p:cNvSpPr/>
            <p:nvPr/>
          </p:nvSpPr>
          <p:spPr>
            <a:xfrm>
              <a:off x="2502877" y="2843672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4" name="Smiley Face 63"/>
            <p:cNvSpPr/>
            <p:nvPr/>
          </p:nvSpPr>
          <p:spPr>
            <a:xfrm>
              <a:off x="2556678" y="3896412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5" name="Smiley Face 64"/>
            <p:cNvSpPr/>
            <p:nvPr/>
          </p:nvSpPr>
          <p:spPr>
            <a:xfrm>
              <a:off x="3599795" y="1883789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6" name="Smiley Face 65"/>
            <p:cNvSpPr/>
            <p:nvPr/>
          </p:nvSpPr>
          <p:spPr>
            <a:xfrm>
              <a:off x="3599795" y="2841494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7" name="Smiley Face 66"/>
            <p:cNvSpPr/>
            <p:nvPr/>
          </p:nvSpPr>
          <p:spPr>
            <a:xfrm>
              <a:off x="3599795" y="3896411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27114" y="1316462"/>
            <a:ext cx="2092071" cy="1943750"/>
            <a:chOff x="7636152" y="1755283"/>
            <a:chExt cx="2789428" cy="2591666"/>
          </a:xfrm>
        </p:grpSpPr>
        <p:sp>
          <p:nvSpPr>
            <p:cNvPr id="68" name="Smiley Face 67"/>
            <p:cNvSpPr/>
            <p:nvPr/>
          </p:nvSpPr>
          <p:spPr>
            <a:xfrm>
              <a:off x="7636152" y="3749264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9" name="Smiley Face 68"/>
            <p:cNvSpPr/>
            <p:nvPr/>
          </p:nvSpPr>
          <p:spPr>
            <a:xfrm>
              <a:off x="7636152" y="2741596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0" name="Smiley Face 69"/>
            <p:cNvSpPr/>
            <p:nvPr/>
          </p:nvSpPr>
          <p:spPr>
            <a:xfrm>
              <a:off x="7636152" y="1755284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1" name="Smiley Face 70"/>
            <p:cNvSpPr/>
            <p:nvPr/>
          </p:nvSpPr>
          <p:spPr>
            <a:xfrm>
              <a:off x="8733070" y="1755283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2" name="Smiley Face 71"/>
            <p:cNvSpPr/>
            <p:nvPr/>
          </p:nvSpPr>
          <p:spPr>
            <a:xfrm>
              <a:off x="8733070" y="2715166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3" name="Smiley Face 72"/>
            <p:cNvSpPr/>
            <p:nvPr/>
          </p:nvSpPr>
          <p:spPr>
            <a:xfrm>
              <a:off x="8786871" y="3767906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4" name="Smiley Face 73"/>
            <p:cNvSpPr/>
            <p:nvPr/>
          </p:nvSpPr>
          <p:spPr>
            <a:xfrm>
              <a:off x="9829988" y="1755283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5" name="Smiley Face 74"/>
            <p:cNvSpPr/>
            <p:nvPr/>
          </p:nvSpPr>
          <p:spPr>
            <a:xfrm>
              <a:off x="9829988" y="2712988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6" name="Smiley Face 75"/>
            <p:cNvSpPr/>
            <p:nvPr/>
          </p:nvSpPr>
          <p:spPr>
            <a:xfrm>
              <a:off x="9829988" y="3767905"/>
              <a:ext cx="595592" cy="579043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7289" y="1647163"/>
            <a:ext cx="285347" cy="192881"/>
            <a:chOff x="7695542" y="838200"/>
            <a:chExt cx="857909" cy="488459"/>
          </a:xfrm>
        </p:grpSpPr>
        <p:sp>
          <p:nvSpPr>
            <p:cNvPr id="15" name="Rectangle 14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05875" y="1674592"/>
            <a:ext cx="285347" cy="192881"/>
            <a:chOff x="7695542" y="838200"/>
            <a:chExt cx="857909" cy="488459"/>
          </a:xfrm>
        </p:grpSpPr>
        <p:sp>
          <p:nvSpPr>
            <p:cNvPr id="78" name="Rectangle 77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79" name="Isosceles Triangle 78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907921" y="1692246"/>
            <a:ext cx="285347" cy="192881"/>
            <a:chOff x="7695542" y="838200"/>
            <a:chExt cx="857909" cy="488459"/>
          </a:xfrm>
        </p:grpSpPr>
        <p:sp>
          <p:nvSpPr>
            <p:cNvPr id="81" name="Rectangle 80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82" name="Isosceles Triangle 81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77289" y="2339802"/>
            <a:ext cx="285347" cy="192881"/>
            <a:chOff x="7695542" y="838200"/>
            <a:chExt cx="857909" cy="488459"/>
          </a:xfrm>
        </p:grpSpPr>
        <p:sp>
          <p:nvSpPr>
            <p:cNvPr id="84" name="Rectangle 83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85" name="Isosceles Triangle 84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05875" y="2367232"/>
            <a:ext cx="285347" cy="192881"/>
            <a:chOff x="7695542" y="838200"/>
            <a:chExt cx="857909" cy="488459"/>
          </a:xfrm>
        </p:grpSpPr>
        <p:sp>
          <p:nvSpPr>
            <p:cNvPr id="87" name="Rectangle 86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88" name="Isosceles Triangle 87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907921" y="2384885"/>
            <a:ext cx="285347" cy="192881"/>
            <a:chOff x="7695542" y="838200"/>
            <a:chExt cx="857909" cy="488459"/>
          </a:xfrm>
        </p:grpSpPr>
        <p:sp>
          <p:nvSpPr>
            <p:cNvPr id="90" name="Rectangle 89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91" name="Isosceles Triangle 90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257282" y="3117173"/>
            <a:ext cx="285347" cy="192881"/>
            <a:chOff x="7695542" y="838200"/>
            <a:chExt cx="857909" cy="488459"/>
          </a:xfrm>
        </p:grpSpPr>
        <p:sp>
          <p:nvSpPr>
            <p:cNvPr id="93" name="Rectangle 92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94" name="Isosceles Triangle 93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085868" y="3144603"/>
            <a:ext cx="285347" cy="192881"/>
            <a:chOff x="7695542" y="838200"/>
            <a:chExt cx="857909" cy="488459"/>
          </a:xfrm>
        </p:grpSpPr>
        <p:sp>
          <p:nvSpPr>
            <p:cNvPr id="96" name="Rectangle 95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97" name="Isosceles Triangle 96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887914" y="3162256"/>
            <a:ext cx="285347" cy="192881"/>
            <a:chOff x="7695542" y="838200"/>
            <a:chExt cx="857909" cy="488459"/>
          </a:xfrm>
        </p:grpSpPr>
        <p:sp>
          <p:nvSpPr>
            <p:cNvPr id="99" name="Rectangle 98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00" name="Isosceles Triangle 99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002965" y="1550722"/>
            <a:ext cx="285347" cy="192881"/>
            <a:chOff x="7695542" y="838200"/>
            <a:chExt cx="857909" cy="488459"/>
          </a:xfrm>
        </p:grpSpPr>
        <p:sp>
          <p:nvSpPr>
            <p:cNvPr id="102" name="Rectangle 101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03" name="Isosceles Triangle 102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831551" y="1578151"/>
            <a:ext cx="285347" cy="192881"/>
            <a:chOff x="7695542" y="838200"/>
            <a:chExt cx="857909" cy="488459"/>
          </a:xfrm>
        </p:grpSpPr>
        <p:sp>
          <p:nvSpPr>
            <p:cNvPr id="105" name="Rectangle 104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06" name="Isosceles Triangle 105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633597" y="1595805"/>
            <a:ext cx="285347" cy="192881"/>
            <a:chOff x="7695542" y="838200"/>
            <a:chExt cx="857909" cy="488459"/>
          </a:xfrm>
        </p:grpSpPr>
        <p:sp>
          <p:nvSpPr>
            <p:cNvPr id="108" name="Rectangle 107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09" name="Isosceles Triangle 108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002965" y="2243361"/>
            <a:ext cx="285347" cy="192881"/>
            <a:chOff x="7695542" y="838200"/>
            <a:chExt cx="857909" cy="488459"/>
          </a:xfrm>
        </p:grpSpPr>
        <p:sp>
          <p:nvSpPr>
            <p:cNvPr id="111" name="Rectangle 110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12" name="Isosceles Triangle 111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31551" y="2270791"/>
            <a:ext cx="285347" cy="192881"/>
            <a:chOff x="7695542" y="838200"/>
            <a:chExt cx="857909" cy="488459"/>
          </a:xfrm>
        </p:grpSpPr>
        <p:sp>
          <p:nvSpPr>
            <p:cNvPr id="114" name="Rectangle 113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15" name="Isosceles Triangle 114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633597" y="2288444"/>
            <a:ext cx="285347" cy="192881"/>
            <a:chOff x="7695542" y="838200"/>
            <a:chExt cx="857909" cy="488459"/>
          </a:xfrm>
        </p:grpSpPr>
        <p:sp>
          <p:nvSpPr>
            <p:cNvPr id="117" name="Rectangle 116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18" name="Isosceles Triangle 117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982958" y="3020732"/>
            <a:ext cx="285347" cy="192881"/>
            <a:chOff x="7695542" y="838200"/>
            <a:chExt cx="857909" cy="488459"/>
          </a:xfrm>
        </p:grpSpPr>
        <p:sp>
          <p:nvSpPr>
            <p:cNvPr id="120" name="Rectangle 119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21" name="Isosceles Triangle 120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811544" y="3048162"/>
            <a:ext cx="285347" cy="192881"/>
            <a:chOff x="7695542" y="838200"/>
            <a:chExt cx="857909" cy="488459"/>
          </a:xfrm>
        </p:grpSpPr>
        <p:sp>
          <p:nvSpPr>
            <p:cNvPr id="123" name="Rectangle 122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24" name="Isosceles Triangle 123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613590" y="3065815"/>
            <a:ext cx="285347" cy="192881"/>
            <a:chOff x="7695542" y="838200"/>
            <a:chExt cx="857909" cy="488459"/>
          </a:xfrm>
        </p:grpSpPr>
        <p:sp>
          <p:nvSpPr>
            <p:cNvPr id="126" name="Rectangle 125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27" name="Isosceles Triangle 126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727114" y="1325895"/>
            <a:ext cx="2092071" cy="1949955"/>
            <a:chOff x="1405959" y="1875515"/>
            <a:chExt cx="2789428" cy="2599940"/>
          </a:xfrm>
        </p:grpSpPr>
        <p:sp>
          <p:nvSpPr>
            <p:cNvPr id="178" name="Smiley Face 177"/>
            <p:cNvSpPr/>
            <p:nvPr/>
          </p:nvSpPr>
          <p:spPr>
            <a:xfrm rot="4198807">
              <a:off x="1405959" y="3877770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9" name="Smiley Face 178"/>
            <p:cNvSpPr/>
            <p:nvPr/>
          </p:nvSpPr>
          <p:spPr>
            <a:xfrm rot="8959799">
              <a:off x="1405959" y="2870102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80" name="Smiley Face 179"/>
            <p:cNvSpPr/>
            <p:nvPr/>
          </p:nvSpPr>
          <p:spPr>
            <a:xfrm rot="1881430">
              <a:off x="1405959" y="1883790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1" name="Smiley Face 180"/>
            <p:cNvSpPr/>
            <p:nvPr/>
          </p:nvSpPr>
          <p:spPr>
            <a:xfrm rot="19281823">
              <a:off x="2502877" y="1883789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2" name="Smiley Face 181"/>
            <p:cNvSpPr/>
            <p:nvPr/>
          </p:nvSpPr>
          <p:spPr>
            <a:xfrm rot="19281823">
              <a:off x="2502877" y="2843672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3" name="Smiley Face 182"/>
            <p:cNvSpPr/>
            <p:nvPr/>
          </p:nvSpPr>
          <p:spPr>
            <a:xfrm rot="8575871">
              <a:off x="2556678" y="3896412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4" name="Smiley Face 183"/>
            <p:cNvSpPr/>
            <p:nvPr/>
          </p:nvSpPr>
          <p:spPr>
            <a:xfrm rot="14515812">
              <a:off x="3599795" y="1883789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85" name="Smiley Face 184"/>
            <p:cNvSpPr/>
            <p:nvPr/>
          </p:nvSpPr>
          <p:spPr>
            <a:xfrm>
              <a:off x="3599795" y="2841494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6" name="Smiley Face 185"/>
            <p:cNvSpPr/>
            <p:nvPr/>
          </p:nvSpPr>
          <p:spPr>
            <a:xfrm rot="19281823">
              <a:off x="3599795" y="3896411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055126" y="1390881"/>
            <a:ext cx="2092071" cy="1949954"/>
            <a:chOff x="1405959" y="1875516"/>
            <a:chExt cx="2789428" cy="2599939"/>
          </a:xfrm>
        </p:grpSpPr>
        <p:sp>
          <p:nvSpPr>
            <p:cNvPr id="166" name="Smiley Face 165"/>
            <p:cNvSpPr/>
            <p:nvPr/>
          </p:nvSpPr>
          <p:spPr>
            <a:xfrm rot="20870531">
              <a:off x="1405959" y="3877770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7" name="Smiley Face 166"/>
            <p:cNvSpPr/>
            <p:nvPr/>
          </p:nvSpPr>
          <p:spPr>
            <a:xfrm rot="13699211">
              <a:off x="1405959" y="2870102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68" name="Smiley Face 167"/>
            <p:cNvSpPr/>
            <p:nvPr/>
          </p:nvSpPr>
          <p:spPr>
            <a:xfrm rot="3440865">
              <a:off x="1405959" y="1883790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9" name="Smiley Face 168"/>
            <p:cNvSpPr/>
            <p:nvPr/>
          </p:nvSpPr>
          <p:spPr>
            <a:xfrm rot="19281823">
              <a:off x="2502877" y="1883789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0" name="Smiley Face 169"/>
            <p:cNvSpPr/>
            <p:nvPr/>
          </p:nvSpPr>
          <p:spPr>
            <a:xfrm rot="646421">
              <a:off x="2502877" y="2843672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1" name="Smiley Face 170"/>
            <p:cNvSpPr/>
            <p:nvPr/>
          </p:nvSpPr>
          <p:spPr>
            <a:xfrm rot="19281823">
              <a:off x="2556678" y="3896412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2" name="Smiley Face 171"/>
            <p:cNvSpPr/>
            <p:nvPr/>
          </p:nvSpPr>
          <p:spPr>
            <a:xfrm rot="8877203">
              <a:off x="3599795" y="1883789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73" name="Smiley Face 172"/>
            <p:cNvSpPr/>
            <p:nvPr/>
          </p:nvSpPr>
          <p:spPr>
            <a:xfrm rot="18191893">
              <a:off x="3599795" y="2841494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4" name="Smiley Face 173"/>
            <p:cNvSpPr/>
            <p:nvPr/>
          </p:nvSpPr>
          <p:spPr>
            <a:xfrm rot="1835602">
              <a:off x="3599795" y="3896411"/>
              <a:ext cx="595592" cy="579043"/>
            </a:xfrm>
            <a:prstGeom prst="smileyFac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229817" y="3878251"/>
            <a:ext cx="285347" cy="192881"/>
            <a:chOff x="7695542" y="838200"/>
            <a:chExt cx="857909" cy="488459"/>
          </a:xfrm>
        </p:grpSpPr>
        <p:sp>
          <p:nvSpPr>
            <p:cNvPr id="129" name="Rectangle 128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30" name="Isosceles Triangle 129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733658" y="3887450"/>
            <a:ext cx="285347" cy="192881"/>
            <a:chOff x="7695542" y="838200"/>
            <a:chExt cx="857909" cy="488459"/>
          </a:xfrm>
        </p:grpSpPr>
        <p:sp>
          <p:nvSpPr>
            <p:cNvPr id="135" name="Rectangle 134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36" name="Isosceles Triangle 135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381424" y="3888909"/>
            <a:ext cx="285347" cy="192881"/>
            <a:chOff x="7695542" y="838200"/>
            <a:chExt cx="857909" cy="488459"/>
          </a:xfrm>
        </p:grpSpPr>
        <p:sp>
          <p:nvSpPr>
            <p:cNvPr id="139" name="Rectangle 138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40" name="Isosceles Triangle 139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885265" y="3898108"/>
            <a:ext cx="285347" cy="192881"/>
            <a:chOff x="7695542" y="838200"/>
            <a:chExt cx="857909" cy="488459"/>
          </a:xfrm>
        </p:grpSpPr>
        <p:sp>
          <p:nvSpPr>
            <p:cNvPr id="142" name="Rectangle 141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43" name="Isosceles Triangle 142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595101" y="3916735"/>
            <a:ext cx="285347" cy="192881"/>
            <a:chOff x="7695542" y="838200"/>
            <a:chExt cx="857909" cy="488459"/>
          </a:xfrm>
        </p:grpSpPr>
        <p:sp>
          <p:nvSpPr>
            <p:cNvPr id="145" name="Rectangle 144"/>
            <p:cNvSpPr/>
            <p:nvPr/>
          </p:nvSpPr>
          <p:spPr>
            <a:xfrm>
              <a:off x="7695543" y="838200"/>
              <a:ext cx="857908" cy="4884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46" name="Isosceles Triangle 145"/>
            <p:cNvSpPr/>
            <p:nvPr/>
          </p:nvSpPr>
          <p:spPr>
            <a:xfrm rot="10800000">
              <a:off x="7695542" y="844729"/>
              <a:ext cx="857908" cy="3258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0" y="1840044"/>
            <a:ext cx="1125470" cy="11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516 -0.28796 L -0.36537 -0.1537 L -0.36589 -0.1537 " pathEditMode="relative" ptsTypes="AAA">
                                      <p:cBhvr>
                                        <p:cTn id="6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08 -0.28611 L -0.36849 -0.21111 " pathEditMode="relative" ptsTypes="AA">
                                      <p:cBhvr>
                                        <p:cTn id="6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34 0.00995 L -0.3806 0.10439 " pathEditMode="relative" ptsTypes="AA">
                                      <p:cBhvr>
                                        <p:cTn id="6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26 0.00255 L -0.20287 0.03403 " pathEditMode="relative" ptsTypes="AA">
                                      <p:cBhvr>
                                        <p:cTn id="6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-0.00278 L -0.30534 0.00833 " pathEditMode="relative" ptsTypes="AA">
                                      <p:cBhvr>
                                        <p:cTn id="6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671 L -0.39466 -0.01551 " pathEditMode="relative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25 0.00694 L -0.19857 -0.11621 " pathEditMode="relative" ptsTypes="AA">
                                      <p:cBhvr>
                                        <p:cTn id="7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51 0.00625 L -0.27357 -0.12615 " pathEditMode="relative" ptsTypes="AA">
                                      <p:cBhvr>
                                        <p:cTn id="7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0.00741 L 0.31406 0.17778 " pathEditMode="relative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28 -4.81481E-6 L -0.39193 -0.20277 " pathEditMode="relative" ptsTypes="AA">
                                      <p:cBhvr>
                                        <p:cTn id="7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0.00416 L 0.14714 0.05787 L 0.14922 0.05509 " pathEditMode="relative" ptsTypes="AAA"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16 0.00764 L 0.22188 0.11412 " pathEditMode="relative" ptsTypes="AA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25 0.00509 L 0.30729 -0.01528 " pathEditMode="relative" ptsTypes="AA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61 0.01458 L 0.23125 -0.02616 " pathEditMode="relative" ptsTypes="AA">
                                      <p:cBhvr>
                                        <p:cTn id="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485 0.01111 L 0.15912 -0.06111 " pathEditMode="relative" ptsTypes="AA">
                                      <p:cBhvr>
                                        <p:cTn id="8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00903 L 0.32657 -0.24699 " pathEditMode="relative" ptsTypes="AA">
                                      <p:cBhvr>
                                        <p:cTn id="9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0046 L 0.22031 -0.11528 L 0.22031 -0.11528 L 0.22031 -0.11528 L 0.22031 -0.11528 " pathEditMode="relative" ptsTypes="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47 0.00625 L 0.17747 -0.19467 " pathEditMode="relative" ptsTypes="AA">
                                      <p:cBhvr>
                                        <p:cTn id="9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0.00393 L -0.17943 0.05764 " pathEditMode="relative" ptsTypes="AA">
                                      <p:cBhvr>
                                        <p:cTn id="9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977 -0.00324 L -0.29336 0.04769 " pathEditMode="relative" ptsTypes="AA">
                                      <p:cBhvr>
                                        <p:cTn id="9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524 -0.28796 L -0.36545 -0.1537 L -0.36597 -0.1537 " pathEditMode="relative" rAng="0" ptsTypes="AAA">
                                      <p:cBhvr>
                                        <p:cTn id="10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669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16 -0.28611 L -0.36858 -0.2111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37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19 -8.64198E-7 L -0.29184 -0.2540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271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524 -0.28796 L -0.36545 -0.1537 L -0.36597 -0.1537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669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15 -0.28611 L -0.36857 -0.2111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373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2 -2.71605E-6 L -0.14722 -0.2450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1225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524 -0.28796 L -0.36545 -0.1537 L -0.36597 -0.1537 " pathEditMode="relative" rAng="0" ptsTypes="AAA">
                                      <p:cBhvr>
                                        <p:cTn id="11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669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16 -0.28611 L -0.36857 -0.2111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373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2 -1.35802E-6 L -0.00555 -0.2092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1046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525 -0.28796 L -0.36546 -0.1537 L -0.36598 -0.1537 " pathEditMode="relative" rAng="0" ptsTypes="AAA">
                                      <p:cBhvr>
                                        <p:cTn id="11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66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16 -0.28611 L -0.36858 -0.2111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373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19 -3.20988E-6 L 0.18489 -0.322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614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524 -0.28797 L -0.36545 -0.15371 L -0.36597 -0.15371 " pathEditMode="relative" rAng="0" ptsTypes="AAA">
                                      <p:cBhvr>
                                        <p:cTn id="12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669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16 -0.28611 L -0.36857 -0.2111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373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2 3.08642E-6 L 0.30695 -0.2959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MySQL Cluster </a:t>
            </a:r>
            <a:br>
              <a:rPr lang="en-GB"/>
            </a:br>
            <a:r>
              <a:rPr lang="en-GB"/>
              <a:t>Network Database Engine (NDB)</a:t>
            </a:r>
          </a:p>
        </p:txBody>
      </p:sp>
      <p:sp>
        <p:nvSpPr>
          <p:cNvPr id="1239" name="Shape 1239"/>
          <p:cNvSpPr txBox="1">
            <a:spLocks noGrp="1"/>
          </p:cNvSpPr>
          <p:nvPr>
            <p:ph type="body" idx="1"/>
          </p:nvPr>
        </p:nvSpPr>
        <p:spPr>
          <a:xfrm>
            <a:off x="311700" y="1533475"/>
            <a:ext cx="6540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 b="1">
                <a:solidFill>
                  <a:srgbClr val="000000"/>
                </a:solidFill>
              </a:rPr>
              <a:t>NewSQL (Relational) DB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>
                <a:solidFill>
                  <a:srgbClr val="000000"/>
                </a:solidFill>
              </a:rPr>
              <a:t>User-defined partitioning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>
                <a:solidFill>
                  <a:srgbClr val="000000"/>
                </a:solidFill>
              </a:rPr>
              <a:t>Row-level Locking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>
                <a:solidFill>
                  <a:srgbClr val="000000"/>
                </a:solidFill>
              </a:rPr>
              <a:t>Distribution-aware transactions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>
                <a:solidFill>
                  <a:srgbClr val="000000"/>
                </a:solidFill>
              </a:rPr>
              <a:t>Partition-pruned Index Scans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>
                <a:solidFill>
                  <a:srgbClr val="000000"/>
                </a:solidFill>
              </a:rPr>
              <a:t>Batched Primary Key Operations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 b="1">
                <a:solidFill>
                  <a:srgbClr val="000000"/>
                </a:solidFill>
              </a:rPr>
              <a:t>Commodity Hardware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>
                <a:solidFill>
                  <a:srgbClr val="000000"/>
                </a:solidFill>
              </a:rPr>
              <a:t>Scales to 48 database nodes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>
                <a:solidFill>
                  <a:srgbClr val="000000"/>
                </a:solidFill>
              </a:rPr>
              <a:t>In-memory, but supports on-disk columns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240" name="Shape 1240"/>
          <p:cNvSpPr txBox="1">
            <a:spLocks noGrp="1"/>
          </p:cNvSpPr>
          <p:nvPr>
            <p:ph type="body" idx="2"/>
          </p:nvPr>
        </p:nvSpPr>
        <p:spPr>
          <a:xfrm>
            <a:off x="5589300" y="1580700"/>
            <a:ext cx="3554700" cy="289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 b="1">
                <a:solidFill>
                  <a:srgbClr val="000000"/>
                </a:solidFill>
              </a:rPr>
              <a:t>SQL API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 b="1">
                <a:solidFill>
                  <a:srgbClr val="000000"/>
                </a:solidFill>
              </a:rPr>
              <a:t>C++/Java Native API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2200" b="1">
                <a:solidFill>
                  <a:srgbClr val="000000"/>
                </a:solidFill>
              </a:rPr>
              <a:t>C++ Event API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000000"/>
                </a:solidFill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241" name="Shape 12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50</a:t>
            </a:fld>
            <a:endParaRPr lang="en-GB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341739"/>
          </a:xfrm>
        </p:spPr>
      </p:pic>
    </p:spTree>
    <p:extLst>
      <p:ext uri="{BB962C8B-B14F-4D97-AF65-F5344CB8AC3E}">
        <p14:creationId xmlns:p14="http://schemas.microsoft.com/office/powerpoint/2010/main" val="3402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33" y="1733976"/>
            <a:ext cx="751790" cy="10972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38392" y="3806954"/>
            <a:ext cx="6374801" cy="888058"/>
            <a:chOff x="2184523" y="5075938"/>
            <a:chExt cx="8499734" cy="11840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523" y="5075941"/>
              <a:ext cx="960573" cy="11840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04" y="5075940"/>
              <a:ext cx="960573" cy="11840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64" y="5075939"/>
              <a:ext cx="960573" cy="11840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005" y="5075938"/>
              <a:ext cx="960573" cy="11840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684" y="5075938"/>
              <a:ext cx="960573" cy="118407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14706" y="4718429"/>
            <a:ext cx="1029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DataNodes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060932" y="1498568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NameNode</a:t>
            </a:r>
            <a:endParaRPr lang="en-US" sz="1050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7520179" y="4252439"/>
            <a:ext cx="231308" cy="2248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Rectangle: Rounded Corners 25"/>
          <p:cNvSpPr/>
          <p:nvPr/>
        </p:nvSpPr>
        <p:spPr>
          <a:xfrm>
            <a:off x="4550374" y="4257131"/>
            <a:ext cx="231308" cy="224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: Rounded Corners 26"/>
          <p:cNvSpPr/>
          <p:nvPr/>
        </p:nvSpPr>
        <p:spPr>
          <a:xfrm>
            <a:off x="1864188" y="4282596"/>
            <a:ext cx="231308" cy="224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69198" y="4170192"/>
            <a:ext cx="6154756" cy="593362"/>
            <a:chOff x="2492263" y="5560255"/>
            <a:chExt cx="8206341" cy="791149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4391190" y="5894205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6418975" y="56830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8076005" y="5710130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6059375" y="6023494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8431295" y="5710129"/>
              <a:ext cx="308410" cy="29974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10375847" y="5683055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8441589" y="6035346"/>
              <a:ext cx="308410" cy="2997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10026906" y="6023192"/>
              <a:ext cx="308410" cy="299745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2843860" y="5694302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2492263" y="604796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2836686" y="604831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401143" y="5560256"/>
              <a:ext cx="308410" cy="2997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4756433" y="5560255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4766727" y="5885472"/>
              <a:ext cx="308410" cy="2997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6426198" y="6028974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8088080" y="6051659"/>
              <a:ext cx="308410" cy="29974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>
              <a:off x="10390194" y="6018892"/>
              <a:ext cx="308410" cy="29974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587182" y="66849"/>
            <a:ext cx="7886700" cy="994172"/>
          </a:xfrm>
        </p:spPr>
        <p:txBody>
          <a:bodyPr/>
          <a:lstStyle/>
          <a:p>
            <a:r>
              <a:rPr lang="en-US" dirty="0"/>
              <a:t>HDFS 2.0 High Availability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57" y="811566"/>
            <a:ext cx="653125" cy="953272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6076055" y="98150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Standby </a:t>
            </a:r>
          </a:p>
          <a:p>
            <a:r>
              <a:rPr lang="en-US" sz="1200" b="1" dirty="0" err="1">
                <a:solidFill>
                  <a:srgbClr val="C00000"/>
                </a:solidFill>
              </a:rPr>
              <a:t>NameNode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2315567" y="3212728"/>
            <a:ext cx="4520672" cy="314090"/>
            <a:chOff x="765527" y="4797831"/>
            <a:chExt cx="6027563" cy="418786"/>
          </a:xfrm>
        </p:grpSpPr>
        <p:grpSp>
          <p:nvGrpSpPr>
            <p:cNvPr id="132" name="Group 131"/>
            <p:cNvGrpSpPr/>
            <p:nvPr/>
          </p:nvGrpSpPr>
          <p:grpSpPr>
            <a:xfrm>
              <a:off x="765527" y="4800648"/>
              <a:ext cx="4405610" cy="415969"/>
              <a:chOff x="3533775" y="2399689"/>
              <a:chExt cx="4405610" cy="415969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3533775" y="2439176"/>
                <a:ext cx="2438141" cy="376482"/>
                <a:chOff x="3533775" y="2439176"/>
                <a:chExt cx="2438141" cy="376482"/>
              </a:xfrm>
            </p:grpSpPr>
            <p:sp>
              <p:nvSpPr>
                <p:cNvPr id="136" name="Arrow: Up-Down 135"/>
                <p:cNvSpPr/>
                <p:nvPr/>
              </p:nvSpPr>
              <p:spPr>
                <a:xfrm>
                  <a:off x="3533775" y="2457960"/>
                  <a:ext cx="152400" cy="357698"/>
                </a:xfrm>
                <a:prstGeom prst="upDownArrow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37" name="Arrow: Up-Down 136"/>
                <p:cNvSpPr/>
                <p:nvPr/>
              </p:nvSpPr>
              <p:spPr>
                <a:xfrm>
                  <a:off x="5819516" y="2439176"/>
                  <a:ext cx="152400" cy="357698"/>
                </a:xfrm>
                <a:prstGeom prst="upDownArrow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135" name="Arrow: Up-Down 134"/>
              <p:cNvSpPr/>
              <p:nvPr/>
            </p:nvSpPr>
            <p:spPr>
              <a:xfrm>
                <a:off x="7786985" y="2399689"/>
                <a:ext cx="152400" cy="357698"/>
              </a:xfrm>
              <a:prstGeom prst="upDownArrow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33" name="Arrow: Up-Down 132"/>
            <p:cNvSpPr/>
            <p:nvPr/>
          </p:nvSpPr>
          <p:spPr>
            <a:xfrm>
              <a:off x="6640690" y="4797831"/>
              <a:ext cx="152400" cy="357698"/>
            </a:xfrm>
            <a:prstGeom prst="upDownArrow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68" y="1794732"/>
            <a:ext cx="1235555" cy="7858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14845" y="3134614"/>
            <a:ext cx="4764813" cy="503104"/>
            <a:chOff x="2953127" y="3588935"/>
            <a:chExt cx="6353084" cy="670805"/>
          </a:xfrm>
        </p:grpSpPr>
        <p:sp>
          <p:nvSpPr>
            <p:cNvPr id="19" name="Cross 18"/>
            <p:cNvSpPr/>
            <p:nvPr/>
          </p:nvSpPr>
          <p:spPr>
            <a:xfrm rot="2953968">
              <a:off x="2953853" y="3725614"/>
              <a:ext cx="533400" cy="534852"/>
            </a:xfrm>
            <a:prstGeom prst="plus">
              <a:avLst>
                <a:gd name="adj" fmla="val 41028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1" name="Cross 140"/>
            <p:cNvSpPr/>
            <p:nvPr/>
          </p:nvSpPr>
          <p:spPr>
            <a:xfrm rot="2953968">
              <a:off x="5174834" y="3667892"/>
              <a:ext cx="533400" cy="534852"/>
            </a:xfrm>
            <a:prstGeom prst="plus">
              <a:avLst>
                <a:gd name="adj" fmla="val 41028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2" name="Cross 141"/>
            <p:cNvSpPr/>
            <p:nvPr/>
          </p:nvSpPr>
          <p:spPr>
            <a:xfrm rot="2953968">
              <a:off x="7207725" y="3639596"/>
              <a:ext cx="533400" cy="534852"/>
            </a:xfrm>
            <a:prstGeom prst="plus">
              <a:avLst>
                <a:gd name="adj" fmla="val 41028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3" name="Cross 142"/>
            <p:cNvSpPr/>
            <p:nvPr/>
          </p:nvSpPr>
          <p:spPr>
            <a:xfrm rot="2953968">
              <a:off x="8772085" y="3588209"/>
              <a:ext cx="533400" cy="534852"/>
            </a:xfrm>
            <a:prstGeom prst="plus">
              <a:avLst>
                <a:gd name="adj" fmla="val 41028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Striped Right 22"/>
          <p:cNvSpPr/>
          <p:nvPr/>
        </p:nvSpPr>
        <p:spPr>
          <a:xfrm rot="18963848">
            <a:off x="5079778" y="1615764"/>
            <a:ext cx="313016" cy="285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803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403 0.11019 L 0.0434 -0.0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0254 L -0.14688 0.20162 L -0.14688 0.20185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23" grpId="0" animBg="1"/>
      <p:bldP spid="23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46" y="1152475"/>
            <a:ext cx="8520600" cy="3416400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HDFS has been scaled to store </a:t>
            </a:r>
            <a:r>
              <a:rPr lang="en-US" sz="2400" b="1" dirty="0">
                <a:solidFill>
                  <a:srgbClr val="C00000"/>
                </a:solidFill>
              </a:rPr>
              <a:t>100 PB – 200 PB </a:t>
            </a:r>
            <a:r>
              <a:rPr lang="en-US" sz="2400" dirty="0"/>
              <a:t>on </a:t>
            </a:r>
            <a:br>
              <a:rPr lang="en-US" sz="2400" dirty="0"/>
            </a:br>
            <a:r>
              <a:rPr lang="en-US" sz="2400" b="1" dirty="0">
                <a:solidFill>
                  <a:srgbClr val="C00000"/>
                </a:solidFill>
              </a:rPr>
              <a:t>2000 – 3000 </a:t>
            </a:r>
            <a:r>
              <a:rPr lang="en-US" sz="2400" b="1" dirty="0" err="1">
                <a:solidFill>
                  <a:srgbClr val="C00000"/>
                </a:solidFill>
              </a:rPr>
              <a:t>datanodes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Namespace size upper bound: </a:t>
            </a:r>
            <a:r>
              <a:rPr lang="en-US" sz="2400" b="1" dirty="0">
                <a:solidFill>
                  <a:srgbClr val="C00000"/>
                </a:solidFill>
              </a:rPr>
              <a:t>~ 500 million files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C0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At most </a:t>
            </a:r>
            <a:r>
              <a:rPr lang="en-US" sz="2400" b="1" dirty="0">
                <a:solidFill>
                  <a:srgbClr val="C00000"/>
                </a:solidFill>
              </a:rPr>
              <a:t>70 – 80 thousand </a:t>
            </a:r>
            <a:r>
              <a:rPr lang="en-US" sz="2400" dirty="0"/>
              <a:t>file system operations / sec</a:t>
            </a:r>
          </a:p>
        </p:txBody>
      </p:sp>
    </p:spTree>
    <p:extLst>
      <p:ext uri="{BB962C8B-B14F-4D97-AF65-F5344CB8AC3E}">
        <p14:creationId xmlns:p14="http://schemas.microsoft.com/office/powerpoint/2010/main" val="24921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0494"/>
            <a:ext cx="7886700" cy="994172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HopsFS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08" y="637580"/>
            <a:ext cx="6868484" cy="40105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6276" y="1579120"/>
            <a:ext cx="3878344" cy="2624590"/>
          </a:xfrm>
        </p:spPr>
      </p:pic>
    </p:spTree>
    <p:extLst>
      <p:ext uri="{BB962C8B-B14F-4D97-AF65-F5344CB8AC3E}">
        <p14:creationId xmlns:p14="http://schemas.microsoft.com/office/powerpoint/2010/main" val="7548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1543 L 0.20642 0.205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11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8939</TotalTime>
  <Words>2109</Words>
  <Application>Microsoft Office PowerPoint</Application>
  <PresentationFormat>On-screen Show (16:9)</PresentationFormat>
  <Paragraphs>709</Paragraphs>
  <Slides>50</Slides>
  <Notes>26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Wingdings</vt:lpstr>
      <vt:lpstr>Calibri Light</vt:lpstr>
      <vt:lpstr>Arial</vt:lpstr>
      <vt:lpstr>Consolas</vt:lpstr>
      <vt:lpstr>Alfa Slab One</vt:lpstr>
      <vt:lpstr>Calibri</vt:lpstr>
      <vt:lpstr>simple-light-2</vt:lpstr>
      <vt:lpstr>Office Theme</vt:lpstr>
      <vt:lpstr>Scaling HDFS to more than 1 million operations per second with HopsFS</vt:lpstr>
      <vt:lpstr>Problem</vt:lpstr>
      <vt:lpstr>HDFS Architecture</vt:lpstr>
      <vt:lpstr>HDFS Read File Operation</vt:lpstr>
      <vt:lpstr>HDFS Performance at Scale</vt:lpstr>
      <vt:lpstr>`</vt:lpstr>
      <vt:lpstr>HDFS 2.0 High Availability</vt:lpstr>
      <vt:lpstr>HDFS Limitations</vt:lpstr>
      <vt:lpstr>What is HopsFS?</vt:lpstr>
      <vt:lpstr>Production ready &gt;1 million ops/sec  Hadoop compatible distributed hierarchical file system that can store billions of files.</vt:lpstr>
      <vt:lpstr>Solution</vt:lpstr>
      <vt:lpstr>HopsFS Architecture</vt:lpstr>
      <vt:lpstr>HopsFS</vt:lpstr>
      <vt:lpstr>HopsFS Showcases</vt:lpstr>
      <vt:lpstr>Distributed Metadata Design</vt:lpstr>
      <vt:lpstr>Distributed Metadata Design</vt:lpstr>
      <vt:lpstr>Distributed Metadata Design</vt:lpstr>
      <vt:lpstr>Distributed Full Table Scans</vt:lpstr>
      <vt:lpstr>Distributed Index Scan Operations</vt:lpstr>
      <vt:lpstr>HopsFS Solution</vt:lpstr>
      <vt:lpstr>Solution (User Defined Partitioning)</vt:lpstr>
      <vt:lpstr>Solution </vt:lpstr>
      <vt:lpstr>Solution (Partion Pruned Index Scan Operations)</vt:lpstr>
      <vt:lpstr>Solution (Distribution Aware Transactions)</vt:lpstr>
      <vt:lpstr>Solution (Contd.)</vt:lpstr>
      <vt:lpstr>Evaluation</vt:lpstr>
      <vt:lpstr>Evaluation</vt:lpstr>
      <vt:lpstr>Evaluation: Industrial Workload </vt:lpstr>
      <vt:lpstr>Evaluation: Industrial Workload </vt:lpstr>
      <vt:lpstr>Evaluation: Industrial Workload </vt:lpstr>
      <vt:lpstr>Evaluation: Industrial Workload (contd.) </vt:lpstr>
      <vt:lpstr>Evaluation: Industrial Workload (contd.) </vt:lpstr>
      <vt:lpstr>Evaluation: Industrial Workload (contd.) </vt:lpstr>
      <vt:lpstr>Evaluation: Industrial Workload (contd.) </vt:lpstr>
      <vt:lpstr>Scalability of Metadata Service ( No of CPU Cores )</vt:lpstr>
      <vt:lpstr>Write Intensive workloads</vt:lpstr>
      <vt:lpstr>Metadata Scalability</vt:lpstr>
      <vt:lpstr>Operational Latency</vt:lpstr>
      <vt:lpstr>Operational Latency</vt:lpstr>
      <vt:lpstr>Demonstration  </vt:lpstr>
      <vt:lpstr>Production-quality distributed hierarchical file system with transactional distributed metadata  HopsFS has 16X-37X the throughput of HDFS, with even higher throughput possible with more hardware</vt:lpstr>
      <vt:lpstr>HopsFS High Throughput</vt:lpstr>
      <vt:lpstr>System Demonstration</vt:lpstr>
      <vt:lpstr>Questions</vt:lpstr>
      <vt:lpstr>Backup Slides</vt:lpstr>
      <vt:lpstr>Operational Latency</vt:lpstr>
      <vt:lpstr>Subtree operations</vt:lpstr>
      <vt:lpstr>NDB Architecture</vt:lpstr>
      <vt:lpstr>Transaction Isolation Levels, Read Phenomena</vt:lpstr>
      <vt:lpstr>MySQL Cluster  Network Database Engine (NDB)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HDFS to more than 1 million operations per second with HopsFS</dc:title>
  <dc:creator>salman</dc:creator>
  <cp:lastModifiedBy>salman</cp:lastModifiedBy>
  <cp:revision>149</cp:revision>
  <dcterms:modified xsi:type="dcterms:W3CDTF">2017-05-28T12:13:26Z</dcterms:modified>
</cp:coreProperties>
</file>